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4" r:id="rId6"/>
    <p:sldId id="265" r:id="rId7"/>
    <p:sldId id="308" r:id="rId8"/>
    <p:sldId id="275" r:id="rId9"/>
    <p:sldId id="304" r:id="rId10"/>
    <p:sldId id="260" r:id="rId11"/>
    <p:sldId id="303" r:id="rId12"/>
    <p:sldId id="311" r:id="rId13"/>
    <p:sldId id="267" r:id="rId14"/>
    <p:sldId id="302" r:id="rId15"/>
    <p:sldId id="284" r:id="rId16"/>
    <p:sldId id="266" r:id="rId17"/>
    <p:sldId id="271" r:id="rId18"/>
    <p:sldId id="298" r:id="rId19"/>
    <p:sldId id="300" r:id="rId20"/>
    <p:sldId id="279" r:id="rId21"/>
    <p:sldId id="280" r:id="rId22"/>
    <p:sldId id="296" r:id="rId23"/>
    <p:sldId id="301" r:id="rId24"/>
    <p:sldId id="309" r:id="rId25"/>
    <p:sldId id="263" r:id="rId26"/>
    <p:sldId id="270" r:id="rId27"/>
    <p:sldId id="297" r:id="rId28"/>
    <p:sldId id="288" r:id="rId29"/>
    <p:sldId id="273" r:id="rId30"/>
    <p:sldId id="274" r:id="rId31"/>
    <p:sldId id="261" r:id="rId32"/>
    <p:sldId id="272" r:id="rId33"/>
    <p:sldId id="278" r:id="rId34"/>
    <p:sldId id="286" r:id="rId35"/>
    <p:sldId id="307" r:id="rId36"/>
    <p:sldId id="293" r:id="rId37"/>
    <p:sldId id="276" r:id="rId38"/>
    <p:sldId id="277" r:id="rId39"/>
    <p:sldId id="290" r:id="rId40"/>
    <p:sldId id="268" r:id="rId41"/>
    <p:sldId id="269" r:id="rId42"/>
    <p:sldId id="306" r:id="rId43"/>
    <p:sldId id="294" r:id="rId44"/>
    <p:sldId id="292" r:id="rId45"/>
    <p:sldId id="287" r:id="rId46"/>
    <p:sldId id="283" r:id="rId47"/>
    <p:sldId id="289" r:id="rId48"/>
    <p:sldId id="295" r:id="rId49"/>
    <p:sldId id="305" r:id="rId50"/>
    <p:sldId id="310" r:id="rId51"/>
    <p:sldId id="291" r:id="rId52"/>
    <p:sldId id="285" r:id="rId53"/>
    <p:sldId id="299" r:id="rId54"/>
    <p:sldId id="281" r:id="rId55"/>
    <p:sldId id="312"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varScale="1">
        <p:scale>
          <a:sx n="74" d="100"/>
          <a:sy n="74" d="100"/>
        </p:scale>
        <p:origin x="-39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F4616-8B4E-414B-9810-89D0589D76E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3D37E2-391B-4398-895B-C482C49B5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B52122-C117-401A-8B6B-AB4DE06E67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BD9BEE-BAA6-463E-9A16-D0E0EEAD44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C58745-30FC-47CC-AA1F-12E7B3D072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4383CC-A38A-4788-98AA-FF2420D9EB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01AC63-681A-4EF1-B40F-736A4E8561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5375DC-7BDB-423F-956E-565A9B2525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AD465A8-BD97-42E9-8B5F-B5D68FD1E1C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DECC29-0900-46E3-8C5F-649F105B94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0A9FBE-8DC8-44FA-91BC-5CCC58FB79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2" name="Picture 8" descr="DCP_0014"/>
          <p:cNvPicPr>
            <a:picLocks noChangeAspect="1" noChangeArrowheads="1"/>
          </p:cNvPicPr>
          <p:nvPr userDrawn="1"/>
        </p:nvPicPr>
        <p:blipFill>
          <a:blip r:embed="rId13" cstate="print">
            <a:lum bright="46000" contrast="-70000"/>
          </a:blip>
          <a:srcRect/>
          <a:stretch>
            <a:fillRect/>
          </a:stretch>
        </p:blipFill>
        <p:spPr bwMode="auto">
          <a:xfrm>
            <a:off x="0" y="-96838"/>
            <a:ext cx="9144000" cy="6973888"/>
          </a:xfrm>
          <a:prstGeom prst="rect">
            <a:avLst/>
          </a:prstGeom>
          <a:noFill/>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E5997E3-979B-4565-87E0-6F9212E02A2B}" type="slidenum">
              <a:rPr lang="en-US"/>
              <a:pPr/>
              <a:t>‹#›</a:t>
            </a:fld>
            <a:endParaRPr lang="en-US"/>
          </a:p>
        </p:txBody>
      </p:sp>
      <p:sp>
        <p:nvSpPr>
          <p:cNvPr id="1031" name="Text Box 7">
            <a:hlinkClick r:id="" action="ppaction://hlinkshowjump?jump=previousslide"/>
          </p:cNvPr>
          <p:cNvSpPr txBox="1">
            <a:spLocks noChangeArrowheads="1"/>
          </p:cNvSpPr>
          <p:nvPr userDrawn="1"/>
        </p:nvSpPr>
        <p:spPr bwMode="auto">
          <a:xfrm>
            <a:off x="152400" y="6324600"/>
            <a:ext cx="654050" cy="366713"/>
          </a:xfrm>
          <a:prstGeom prst="rect">
            <a:avLst/>
          </a:prstGeom>
          <a:noFill/>
          <a:ln w="9525">
            <a:noFill/>
            <a:miter lim="800000"/>
            <a:headEnd/>
            <a:tailEnd/>
          </a:ln>
          <a:effectLst/>
        </p:spPr>
        <p:txBody>
          <a:bodyPr wrap="none">
            <a:spAutoFit/>
          </a:bodyPr>
          <a:lstStyle/>
          <a:p>
            <a:r>
              <a:rPr lang="en-US" sz="1800"/>
              <a:t>Back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8.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9.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0.wav"/><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2.wav"/><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90600"/>
            <a:ext cx="7772400" cy="1143000"/>
          </a:xfrm>
        </p:spPr>
        <p:txBody>
          <a:bodyPr/>
          <a:lstStyle/>
          <a:p>
            <a:r>
              <a:rPr lang="en-US" b="1"/>
              <a:t>Forestry Equipment Identification</a:t>
            </a:r>
            <a:br>
              <a:rPr lang="en-US" b="1"/>
            </a:br>
            <a:r>
              <a:rPr lang="en-US" sz="4000" b="1"/>
              <a:t>for the </a:t>
            </a:r>
            <a:br>
              <a:rPr lang="en-US" sz="4000" b="1"/>
            </a:br>
            <a:r>
              <a:rPr lang="en-US" sz="4000" b="1"/>
              <a:t>National Forestry CDE</a:t>
            </a:r>
          </a:p>
        </p:txBody>
      </p:sp>
      <p:sp>
        <p:nvSpPr>
          <p:cNvPr id="2051" name="Rectangle 3"/>
          <p:cNvSpPr>
            <a:spLocks noGrp="1" noChangeArrowheads="1"/>
          </p:cNvSpPr>
          <p:nvPr>
            <p:ph type="subTitle" idx="1"/>
          </p:nvPr>
        </p:nvSpPr>
        <p:spPr>
          <a:xfrm>
            <a:off x="1524000" y="3810000"/>
            <a:ext cx="6400800" cy="1752600"/>
          </a:xfrm>
        </p:spPr>
        <p:txBody>
          <a:bodyPr/>
          <a:lstStyle/>
          <a:p>
            <a:r>
              <a:rPr lang="en-US" sz="2400" b="1"/>
              <a:t>Developed by:</a:t>
            </a:r>
          </a:p>
          <a:p>
            <a:r>
              <a:rPr lang="en-US" sz="2400" b="1"/>
              <a:t>Lynn Barber &amp;</a:t>
            </a:r>
          </a:p>
          <a:p>
            <a:r>
              <a:rPr lang="en-US" sz="2400" b="1"/>
              <a:t>Jim Galvin</a:t>
            </a:r>
          </a:p>
          <a:p>
            <a:r>
              <a:rPr lang="en-US" sz="2400" b="1"/>
              <a:t>Computer Workshop, 6/27/02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5486400" y="1600200"/>
            <a:ext cx="3505200" cy="2465388"/>
          </a:xfrm>
          <a:prstGeom prst="rect">
            <a:avLst/>
          </a:prstGeom>
          <a:noFill/>
          <a:ln w="9525">
            <a:noFill/>
            <a:miter lim="800000"/>
            <a:headEnd/>
            <a:tailEnd/>
          </a:ln>
          <a:effectLst/>
        </p:spPr>
        <p:txBody>
          <a:bodyPr>
            <a:spAutoFit/>
          </a:bodyPr>
          <a:lstStyle/>
          <a:p>
            <a:pPr>
              <a:spcBef>
                <a:spcPct val="50000"/>
              </a:spcBef>
              <a:buFontTx/>
              <a:buChar char="•"/>
            </a:pPr>
            <a:r>
              <a:rPr lang="en-US"/>
              <a:t>GPS units come in a variety of brands and styles.</a:t>
            </a:r>
          </a:p>
          <a:p>
            <a:pPr>
              <a:spcBef>
                <a:spcPct val="50000"/>
              </a:spcBef>
              <a:buFontTx/>
              <a:buChar char="•"/>
            </a:pPr>
            <a:r>
              <a:rPr lang="en-US"/>
              <a:t>Their primary purposes include navigation and mapping.</a:t>
            </a:r>
          </a:p>
        </p:txBody>
      </p:sp>
      <p:sp>
        <p:nvSpPr>
          <p:cNvPr id="7173" name="Rectangle 5"/>
          <p:cNvSpPr>
            <a:spLocks noGrp="1" noChangeArrowheads="1"/>
          </p:cNvSpPr>
          <p:nvPr>
            <p:ph type="title" idx="4294967295"/>
          </p:nvPr>
        </p:nvSpPr>
        <p:spPr>
          <a:xfrm>
            <a:off x="1371600" y="304800"/>
            <a:ext cx="7772400" cy="1143000"/>
          </a:xfrm>
        </p:spPr>
        <p:txBody>
          <a:bodyPr/>
          <a:lstStyle/>
          <a:p>
            <a:r>
              <a:rPr lang="en-US"/>
              <a:t>GPS Receiver</a:t>
            </a:r>
          </a:p>
        </p:txBody>
      </p:sp>
      <p:pic>
        <p:nvPicPr>
          <p:cNvPr id="7174" name="Picture 6" descr="gps reciever"/>
          <p:cNvPicPr>
            <a:picLocks noChangeAspect="1" noChangeArrowheads="1"/>
          </p:cNvPicPr>
          <p:nvPr/>
        </p:nvPicPr>
        <p:blipFill>
          <a:blip r:embed="rId2" cstate="print"/>
          <a:srcRect/>
          <a:stretch>
            <a:fillRect/>
          </a:stretch>
        </p:blipFill>
        <p:spPr bwMode="auto">
          <a:xfrm>
            <a:off x="609600" y="1295400"/>
            <a:ext cx="4356100" cy="435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953000"/>
            <a:ext cx="7772400" cy="1143000"/>
          </a:xfrm>
        </p:spPr>
        <p:txBody>
          <a:bodyPr/>
          <a:lstStyle/>
          <a:p>
            <a:r>
              <a:rPr lang="en-US"/>
              <a:t>Soil Sampler</a:t>
            </a:r>
          </a:p>
        </p:txBody>
      </p:sp>
      <p:sp>
        <p:nvSpPr>
          <p:cNvPr id="52228" name="Text Box 4"/>
          <p:cNvSpPr txBox="1">
            <a:spLocks noChangeArrowheads="1"/>
          </p:cNvSpPr>
          <p:nvPr/>
        </p:nvSpPr>
        <p:spPr bwMode="auto">
          <a:xfrm>
            <a:off x="3657600" y="2819400"/>
            <a:ext cx="2133600" cy="1917700"/>
          </a:xfrm>
          <a:prstGeom prst="rect">
            <a:avLst/>
          </a:prstGeom>
          <a:noFill/>
          <a:ln w="9525">
            <a:noFill/>
            <a:miter lim="800000"/>
            <a:headEnd/>
            <a:tailEnd/>
          </a:ln>
          <a:effectLst/>
        </p:spPr>
        <p:txBody>
          <a:bodyPr>
            <a:spAutoFit/>
          </a:bodyPr>
          <a:lstStyle/>
          <a:p>
            <a:pPr>
              <a:spcBef>
                <a:spcPct val="50000"/>
              </a:spcBef>
            </a:pPr>
            <a:r>
              <a:rPr lang="en-US"/>
              <a:t>A hand tool used for collecting soil samples up to a depth of ~12”</a:t>
            </a:r>
          </a:p>
        </p:txBody>
      </p:sp>
      <p:pic>
        <p:nvPicPr>
          <p:cNvPr id="52229" name="Picture 5" descr="soil sampler"/>
          <p:cNvPicPr>
            <a:picLocks noChangeAspect="1" noChangeArrowheads="1"/>
          </p:cNvPicPr>
          <p:nvPr/>
        </p:nvPicPr>
        <p:blipFill>
          <a:blip r:embed="rId2" cstate="print"/>
          <a:srcRect/>
          <a:stretch>
            <a:fillRect/>
          </a:stretch>
        </p:blipFill>
        <p:spPr bwMode="auto">
          <a:xfrm>
            <a:off x="1143000" y="0"/>
            <a:ext cx="7150100" cy="270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0-#ppt_w/2"/>
                                          </p:val>
                                        </p:tav>
                                        <p:tav tm="100000">
                                          <p:val>
                                            <p:strVal val="#ppt_x"/>
                                          </p:val>
                                        </p:tav>
                                      </p:tavLst>
                                    </p:anim>
                                    <p:anim calcmode="lin" valueType="num">
                                      <p:cBhvr additive="base">
                                        <p:cTn id="14"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Wheeler Caliper</a:t>
            </a:r>
          </a:p>
        </p:txBody>
      </p:sp>
      <p:sp>
        <p:nvSpPr>
          <p:cNvPr id="60420" name="Text Box 4"/>
          <p:cNvSpPr txBox="1">
            <a:spLocks noChangeArrowheads="1"/>
          </p:cNvSpPr>
          <p:nvPr/>
        </p:nvSpPr>
        <p:spPr bwMode="auto">
          <a:xfrm>
            <a:off x="5105400" y="2209800"/>
            <a:ext cx="4419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0421" name="Text Box 5"/>
          <p:cNvSpPr txBox="1">
            <a:spLocks noChangeArrowheads="1"/>
          </p:cNvSpPr>
          <p:nvPr/>
        </p:nvSpPr>
        <p:spPr bwMode="auto">
          <a:xfrm>
            <a:off x="4724400" y="1905000"/>
            <a:ext cx="4419600" cy="3743325"/>
          </a:xfrm>
          <a:prstGeom prst="rect">
            <a:avLst/>
          </a:prstGeom>
          <a:noFill/>
          <a:ln w="9525">
            <a:noFill/>
            <a:miter lim="800000"/>
            <a:headEnd/>
            <a:tailEnd/>
          </a:ln>
          <a:effectLst/>
        </p:spPr>
        <p:txBody>
          <a:bodyPr>
            <a:spAutoFit/>
          </a:bodyPr>
          <a:lstStyle/>
          <a:p>
            <a:pPr>
              <a:spcBef>
                <a:spcPct val="50000"/>
              </a:spcBef>
            </a:pPr>
            <a:r>
              <a:rPr lang="en-US"/>
              <a:t>This visual instrument measures tree diameter. It measures at any height on the tree stump, diameter at breast high, 4-1/2 feet (dbh), or merchantable height. No baseline distance measurement needed. The instrument establishes parallel lines of the sight. One line of the sight is stationary, the other side is moveable.</a:t>
            </a:r>
          </a:p>
        </p:txBody>
      </p:sp>
      <p:pic>
        <p:nvPicPr>
          <p:cNvPr id="60422" name="Picture 6" descr="wheeler caliper"/>
          <p:cNvPicPr>
            <a:picLocks noChangeAspect="1" noChangeArrowheads="1"/>
          </p:cNvPicPr>
          <p:nvPr/>
        </p:nvPicPr>
        <p:blipFill>
          <a:blip r:embed="rId3" cstate="print"/>
          <a:srcRect/>
          <a:stretch>
            <a:fillRect/>
          </a:stretch>
        </p:blipFill>
        <p:spPr bwMode="auto">
          <a:xfrm>
            <a:off x="457200" y="2057400"/>
            <a:ext cx="3962400" cy="3543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0-#ppt_w/2"/>
                                          </p:val>
                                        </p:tav>
                                        <p:tav tm="100000">
                                          <p:val>
                                            <p:strVal val="#ppt_x"/>
                                          </p:val>
                                        </p:tav>
                                      </p:tavLst>
                                    </p:anim>
                                    <p:anim calcmode="lin" valueType="num">
                                      <p:cBhvr additive="base">
                                        <p:cTn id="14"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a:t>Wedge Prism</a:t>
            </a:r>
          </a:p>
        </p:txBody>
      </p:sp>
      <p:sp>
        <p:nvSpPr>
          <p:cNvPr id="15364" name="Text Box 4"/>
          <p:cNvSpPr txBox="1">
            <a:spLocks noChangeArrowheads="1"/>
          </p:cNvSpPr>
          <p:nvPr/>
        </p:nvSpPr>
        <p:spPr bwMode="auto">
          <a:xfrm>
            <a:off x="5410200" y="2133600"/>
            <a:ext cx="3581400" cy="3195638"/>
          </a:xfrm>
          <a:prstGeom prst="rect">
            <a:avLst/>
          </a:prstGeom>
          <a:noFill/>
          <a:ln w="9525">
            <a:noFill/>
            <a:miter lim="800000"/>
            <a:headEnd/>
            <a:tailEnd/>
          </a:ln>
          <a:effectLst/>
        </p:spPr>
        <p:txBody>
          <a:bodyPr>
            <a:spAutoFit/>
          </a:bodyPr>
          <a:lstStyle/>
          <a:p>
            <a:pPr>
              <a:spcBef>
                <a:spcPct val="50000"/>
              </a:spcBef>
              <a:buFontTx/>
              <a:buChar char="•"/>
            </a:pPr>
            <a:r>
              <a:rPr lang="en-US"/>
              <a:t>Consists of a thin wedge of glass that fends light rays as they pass through it.</a:t>
            </a:r>
          </a:p>
          <a:p>
            <a:pPr>
              <a:spcBef>
                <a:spcPct val="50000"/>
              </a:spcBef>
              <a:buFontTx/>
              <a:buChar char="•"/>
            </a:pPr>
            <a:r>
              <a:rPr lang="en-US"/>
              <a:t>Used to determine the number of trees that should be counted when determining basal area of a stand.</a:t>
            </a:r>
          </a:p>
        </p:txBody>
      </p:sp>
      <p:pic>
        <p:nvPicPr>
          <p:cNvPr id="15365" name="Picture 5" descr="wedge prism"/>
          <p:cNvPicPr>
            <a:picLocks noChangeAspect="1" noChangeArrowheads="1"/>
          </p:cNvPicPr>
          <p:nvPr/>
        </p:nvPicPr>
        <p:blipFill>
          <a:blip r:embed="rId3" cstate="print"/>
          <a:srcRect/>
          <a:stretch>
            <a:fillRect/>
          </a:stretch>
        </p:blipFill>
        <p:spPr bwMode="auto">
          <a:xfrm>
            <a:off x="381000" y="1981200"/>
            <a:ext cx="4572000" cy="3213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dissolve">
                                      <p:cBhvr>
                                        <p:cTn id="13" dur="500"/>
                                        <p:tgtEl>
                                          <p:spTgt spid="15364"/>
                                        </p:tgtEl>
                                      </p:cBhvr>
                                    </p:animEffect>
                                  </p:childTnLst>
                                  <p:subTnLst>
                                    <p:audio>
                                      <p:cMediaNode>
                                        <p:cTn display="0" masterRel="sameClick">
                                          <p:stCondLst>
                                            <p:cond evt="begin" delay="0">
                                              <p:tn val="11"/>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772400" cy="1143000"/>
          </a:xfrm>
        </p:spPr>
        <p:txBody>
          <a:bodyPr/>
          <a:lstStyle/>
          <a:p>
            <a:r>
              <a:rPr lang="en-US" b="1"/>
              <a:t>Relaskop</a:t>
            </a:r>
          </a:p>
        </p:txBody>
      </p:sp>
      <p:sp>
        <p:nvSpPr>
          <p:cNvPr id="51204" name="Text Box 4"/>
          <p:cNvSpPr txBox="1">
            <a:spLocks noChangeArrowheads="1"/>
          </p:cNvSpPr>
          <p:nvPr/>
        </p:nvSpPr>
        <p:spPr bwMode="auto">
          <a:xfrm>
            <a:off x="381000" y="1981200"/>
            <a:ext cx="3581400" cy="4108450"/>
          </a:xfrm>
          <a:prstGeom prst="rect">
            <a:avLst/>
          </a:prstGeom>
          <a:noFill/>
          <a:ln w="9525">
            <a:noFill/>
            <a:miter lim="800000"/>
            <a:headEnd/>
            <a:tailEnd/>
          </a:ln>
          <a:effectLst/>
        </p:spPr>
        <p:txBody>
          <a:bodyPr>
            <a:spAutoFit/>
          </a:bodyPr>
          <a:lstStyle/>
          <a:p>
            <a:pPr>
              <a:spcBef>
                <a:spcPct val="50000"/>
              </a:spcBef>
            </a:pPr>
            <a:r>
              <a:rPr lang="en-US"/>
              <a:t>Measuring instrument that can be used for:</a:t>
            </a:r>
          </a:p>
          <a:p>
            <a:pPr>
              <a:spcBef>
                <a:spcPct val="50000"/>
              </a:spcBef>
              <a:buFontTx/>
              <a:buChar char="•"/>
            </a:pPr>
            <a:r>
              <a:rPr lang="en-US"/>
              <a:t>Rangefinding</a:t>
            </a:r>
          </a:p>
          <a:p>
            <a:pPr>
              <a:spcBef>
                <a:spcPct val="50000"/>
              </a:spcBef>
              <a:buFontTx/>
              <a:buChar char="•"/>
            </a:pPr>
            <a:r>
              <a:rPr lang="en-US"/>
              <a:t>Clinometer</a:t>
            </a:r>
          </a:p>
          <a:p>
            <a:pPr>
              <a:spcBef>
                <a:spcPct val="50000"/>
              </a:spcBef>
              <a:buFontTx/>
              <a:buChar char="•"/>
            </a:pPr>
            <a:r>
              <a:rPr lang="en-US"/>
              <a:t>Dendrometer</a:t>
            </a:r>
          </a:p>
          <a:p>
            <a:pPr>
              <a:spcBef>
                <a:spcPct val="50000"/>
              </a:spcBef>
              <a:buFontTx/>
              <a:buChar char="•"/>
            </a:pPr>
            <a:r>
              <a:rPr lang="en-US"/>
              <a:t>Angle Gauge</a:t>
            </a:r>
          </a:p>
          <a:p>
            <a:pPr>
              <a:spcBef>
                <a:spcPct val="50000"/>
              </a:spcBef>
              <a:buFontTx/>
              <a:buChar char="•"/>
            </a:pPr>
            <a:r>
              <a:rPr lang="en-US"/>
              <a:t>Slope Correction</a:t>
            </a:r>
          </a:p>
          <a:p>
            <a:pPr>
              <a:spcBef>
                <a:spcPct val="50000"/>
              </a:spcBef>
              <a:buFontTx/>
              <a:buChar char="•"/>
            </a:pPr>
            <a:endParaRPr lang="en-US"/>
          </a:p>
        </p:txBody>
      </p:sp>
      <p:pic>
        <p:nvPicPr>
          <p:cNvPr id="51205" name="Picture 5" descr="relaskope"/>
          <p:cNvPicPr>
            <a:picLocks noChangeAspect="1" noChangeArrowheads="1"/>
          </p:cNvPicPr>
          <p:nvPr/>
        </p:nvPicPr>
        <p:blipFill>
          <a:blip r:embed="rId2" cstate="print"/>
          <a:srcRect/>
          <a:stretch>
            <a:fillRect/>
          </a:stretch>
        </p:blipFill>
        <p:spPr bwMode="auto">
          <a:xfrm>
            <a:off x="4038600" y="1752600"/>
            <a:ext cx="38862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500" fill="hold"/>
                                        <p:tgtEl>
                                          <p:spTgt spid="51204"/>
                                        </p:tgtEl>
                                        <p:attrNameLst>
                                          <p:attrName>ppt_x</p:attrName>
                                        </p:attrNameLst>
                                      </p:cBhvr>
                                      <p:tavLst>
                                        <p:tav tm="0">
                                          <p:val>
                                            <p:strVal val="0-#ppt_w/2"/>
                                          </p:val>
                                        </p:tav>
                                        <p:tav tm="100000">
                                          <p:val>
                                            <p:strVal val="#ppt_x"/>
                                          </p:val>
                                        </p:tav>
                                      </p:tavLst>
                                    </p:anim>
                                    <p:anim calcmode="lin" valueType="num">
                                      <p:cBhvr additive="base">
                                        <p:cTn id="14"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152400"/>
            <a:ext cx="7772400" cy="762000"/>
          </a:xfrm>
        </p:spPr>
        <p:txBody>
          <a:bodyPr/>
          <a:lstStyle/>
          <a:p>
            <a:r>
              <a:rPr lang="en-US"/>
              <a:t>Staff Compass</a:t>
            </a:r>
          </a:p>
        </p:txBody>
      </p:sp>
      <p:sp>
        <p:nvSpPr>
          <p:cNvPr id="32772" name="Text Box 4"/>
          <p:cNvSpPr txBox="1">
            <a:spLocks noChangeArrowheads="1"/>
          </p:cNvSpPr>
          <p:nvPr/>
        </p:nvSpPr>
        <p:spPr bwMode="auto">
          <a:xfrm>
            <a:off x="5257800" y="1371600"/>
            <a:ext cx="3657600" cy="1552575"/>
          </a:xfrm>
          <a:prstGeom prst="rect">
            <a:avLst/>
          </a:prstGeom>
          <a:noFill/>
          <a:ln w="9525">
            <a:noFill/>
            <a:miter lim="800000"/>
            <a:headEnd/>
            <a:tailEnd/>
          </a:ln>
          <a:effectLst/>
        </p:spPr>
        <p:txBody>
          <a:bodyPr>
            <a:spAutoFit/>
          </a:bodyPr>
          <a:lstStyle/>
          <a:p>
            <a:pPr>
              <a:spcBef>
                <a:spcPct val="50000"/>
              </a:spcBef>
            </a:pPr>
            <a:r>
              <a:rPr lang="en-US"/>
              <a:t>This compass is placed on a Jacob staff for added stability.  It is more accurate than a hand compass.</a:t>
            </a:r>
          </a:p>
        </p:txBody>
      </p:sp>
      <p:pic>
        <p:nvPicPr>
          <p:cNvPr id="32773" name="Picture 5" descr="staff compass"/>
          <p:cNvPicPr>
            <a:picLocks noChangeAspect="1" noChangeArrowheads="1"/>
          </p:cNvPicPr>
          <p:nvPr/>
        </p:nvPicPr>
        <p:blipFill>
          <a:blip r:embed="rId3" cstate="print"/>
          <a:srcRect/>
          <a:stretch>
            <a:fillRect/>
          </a:stretch>
        </p:blipFill>
        <p:spPr bwMode="auto">
          <a:xfrm>
            <a:off x="914400" y="1143000"/>
            <a:ext cx="3911600"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0-#ppt_w/2"/>
                                          </p:val>
                                        </p:tav>
                                        <p:tav tm="100000">
                                          <p:val>
                                            <p:strVal val="#ppt_x"/>
                                          </p:val>
                                        </p:tav>
                                      </p:tavLst>
                                    </p:anim>
                                    <p:anim calcmode="lin" valueType="num">
                                      <p:cBhvr additive="base">
                                        <p:cTn id="13"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a:t>Hand Compass</a:t>
            </a:r>
          </a:p>
        </p:txBody>
      </p:sp>
      <p:sp>
        <p:nvSpPr>
          <p:cNvPr id="14340" name="Text Box 4"/>
          <p:cNvSpPr txBox="1">
            <a:spLocks noChangeArrowheads="1"/>
          </p:cNvSpPr>
          <p:nvPr/>
        </p:nvSpPr>
        <p:spPr bwMode="auto">
          <a:xfrm>
            <a:off x="228600" y="2286000"/>
            <a:ext cx="3657600" cy="1735138"/>
          </a:xfrm>
          <a:prstGeom prst="rect">
            <a:avLst/>
          </a:prstGeom>
          <a:noFill/>
          <a:ln w="9525">
            <a:noFill/>
            <a:miter lim="800000"/>
            <a:headEnd/>
            <a:tailEnd/>
          </a:ln>
          <a:effectLst/>
        </p:spPr>
        <p:txBody>
          <a:bodyPr>
            <a:spAutoFit/>
          </a:bodyPr>
          <a:lstStyle/>
          <a:p>
            <a:pPr>
              <a:spcBef>
                <a:spcPct val="50000"/>
              </a:spcBef>
              <a:buFontTx/>
              <a:buChar char="•"/>
            </a:pPr>
            <a:r>
              <a:rPr lang="en-US"/>
              <a:t>An instrument used to determine direction.</a:t>
            </a:r>
          </a:p>
          <a:p>
            <a:pPr>
              <a:spcBef>
                <a:spcPct val="50000"/>
              </a:spcBef>
              <a:buFontTx/>
              <a:buChar char="•"/>
            </a:pPr>
            <a:r>
              <a:rPr lang="en-US"/>
              <a:t>Useful for navigation and mapping</a:t>
            </a:r>
          </a:p>
        </p:txBody>
      </p:sp>
      <p:pic>
        <p:nvPicPr>
          <p:cNvPr id="14341" name="Picture 5" descr="hand compass"/>
          <p:cNvPicPr>
            <a:picLocks noChangeAspect="1" noChangeArrowheads="1"/>
          </p:cNvPicPr>
          <p:nvPr/>
        </p:nvPicPr>
        <p:blipFill>
          <a:blip r:embed="rId3" cstate="print"/>
          <a:srcRect/>
          <a:stretch>
            <a:fillRect/>
          </a:stretch>
        </p:blipFill>
        <p:spPr bwMode="auto">
          <a:xfrm>
            <a:off x="4114800" y="2057400"/>
            <a:ext cx="3460750" cy="312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slide(fromBottom)">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0-#ppt_w/2"/>
                                          </p:val>
                                        </p:tav>
                                        <p:tav tm="100000">
                                          <p:val>
                                            <p:strVal val="#ppt_x"/>
                                          </p:val>
                                        </p:tav>
                                      </p:tavLst>
                                    </p:anim>
                                    <p:anim calcmode="lin" valueType="num">
                                      <p:cBhvr additive="base">
                                        <p:cTn id="13"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7772400" cy="1143000"/>
          </a:xfrm>
        </p:spPr>
        <p:txBody>
          <a:bodyPr/>
          <a:lstStyle/>
          <a:p>
            <a:r>
              <a:rPr lang="en-US"/>
              <a:t>Planting Bar</a:t>
            </a:r>
          </a:p>
        </p:txBody>
      </p:sp>
      <p:sp>
        <p:nvSpPr>
          <p:cNvPr id="19460" name="Text Box 4"/>
          <p:cNvSpPr txBox="1">
            <a:spLocks noChangeArrowheads="1"/>
          </p:cNvSpPr>
          <p:nvPr/>
        </p:nvSpPr>
        <p:spPr bwMode="auto">
          <a:xfrm>
            <a:off x="3657600" y="3140075"/>
            <a:ext cx="4876800" cy="822325"/>
          </a:xfrm>
          <a:prstGeom prst="rect">
            <a:avLst/>
          </a:prstGeom>
          <a:noFill/>
          <a:ln w="9525">
            <a:noFill/>
            <a:miter lim="800000"/>
            <a:headEnd/>
            <a:tailEnd/>
          </a:ln>
          <a:effectLst/>
        </p:spPr>
        <p:txBody>
          <a:bodyPr>
            <a:spAutoFit/>
          </a:bodyPr>
          <a:lstStyle/>
          <a:p>
            <a:pPr>
              <a:spcBef>
                <a:spcPct val="50000"/>
              </a:spcBef>
            </a:pPr>
            <a:r>
              <a:rPr lang="en-US"/>
              <a:t>Used to make a slit-hole in the soil where a tree can be planted.</a:t>
            </a:r>
          </a:p>
        </p:txBody>
      </p:sp>
      <p:pic>
        <p:nvPicPr>
          <p:cNvPr id="19461" name="Picture 5" descr="planting bar"/>
          <p:cNvPicPr>
            <a:picLocks noChangeAspect="1" noChangeArrowheads="1"/>
          </p:cNvPicPr>
          <p:nvPr/>
        </p:nvPicPr>
        <p:blipFill>
          <a:blip r:embed="rId2" cstate="print"/>
          <a:srcRect/>
          <a:stretch>
            <a:fillRect/>
          </a:stretch>
        </p:blipFill>
        <p:spPr bwMode="auto">
          <a:xfrm>
            <a:off x="838200" y="1219200"/>
            <a:ext cx="222885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0-#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5181600" cy="1371600"/>
          </a:xfrm>
        </p:spPr>
        <p:txBody>
          <a:bodyPr/>
          <a:lstStyle/>
          <a:p>
            <a:r>
              <a:rPr lang="en-US" b="1"/>
              <a:t>Log Rule</a:t>
            </a:r>
          </a:p>
        </p:txBody>
      </p:sp>
      <p:sp>
        <p:nvSpPr>
          <p:cNvPr id="47108" name="Text Box 4"/>
          <p:cNvSpPr txBox="1">
            <a:spLocks noChangeArrowheads="1"/>
          </p:cNvSpPr>
          <p:nvPr/>
        </p:nvSpPr>
        <p:spPr bwMode="auto">
          <a:xfrm>
            <a:off x="304800" y="2286000"/>
            <a:ext cx="5181600" cy="822325"/>
          </a:xfrm>
          <a:prstGeom prst="rect">
            <a:avLst/>
          </a:prstGeom>
          <a:noFill/>
          <a:ln w="9525">
            <a:noFill/>
            <a:miter lim="800000"/>
            <a:headEnd/>
            <a:tailEnd/>
          </a:ln>
          <a:effectLst/>
        </p:spPr>
        <p:txBody>
          <a:bodyPr>
            <a:spAutoFit/>
          </a:bodyPr>
          <a:lstStyle/>
          <a:p>
            <a:pPr>
              <a:spcBef>
                <a:spcPct val="50000"/>
              </a:spcBef>
            </a:pPr>
            <a:r>
              <a:rPr lang="en-US"/>
              <a:t>Used to determine lumber content of felled logs.</a:t>
            </a:r>
          </a:p>
        </p:txBody>
      </p:sp>
      <p:pic>
        <p:nvPicPr>
          <p:cNvPr id="47109" name="Picture 5" descr="log rule"/>
          <p:cNvPicPr>
            <a:picLocks noChangeAspect="1" noChangeArrowheads="1"/>
          </p:cNvPicPr>
          <p:nvPr/>
        </p:nvPicPr>
        <p:blipFill>
          <a:blip r:embed="rId2" cstate="print"/>
          <a:srcRect/>
          <a:stretch>
            <a:fillRect/>
          </a:stretch>
        </p:blipFill>
        <p:spPr bwMode="auto">
          <a:xfrm>
            <a:off x="5410200" y="457200"/>
            <a:ext cx="2962275"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4953000"/>
            <a:ext cx="7772400" cy="1143000"/>
          </a:xfrm>
        </p:spPr>
        <p:txBody>
          <a:bodyPr/>
          <a:lstStyle/>
          <a:p>
            <a:r>
              <a:rPr lang="en-US" b="1"/>
              <a:t>Planimeter</a:t>
            </a:r>
          </a:p>
        </p:txBody>
      </p:sp>
      <p:sp>
        <p:nvSpPr>
          <p:cNvPr id="49156" name="Text Box 4"/>
          <p:cNvSpPr txBox="1">
            <a:spLocks noChangeArrowheads="1"/>
          </p:cNvSpPr>
          <p:nvPr/>
        </p:nvSpPr>
        <p:spPr bwMode="auto">
          <a:xfrm>
            <a:off x="6019800" y="1219200"/>
            <a:ext cx="2590800" cy="2282825"/>
          </a:xfrm>
          <a:prstGeom prst="rect">
            <a:avLst/>
          </a:prstGeom>
          <a:noFill/>
          <a:ln w="9525">
            <a:noFill/>
            <a:miter lim="800000"/>
            <a:headEnd/>
            <a:tailEnd/>
          </a:ln>
          <a:effectLst/>
        </p:spPr>
        <p:txBody>
          <a:bodyPr>
            <a:spAutoFit/>
          </a:bodyPr>
          <a:lstStyle/>
          <a:p>
            <a:pPr>
              <a:spcBef>
                <a:spcPct val="50000"/>
              </a:spcBef>
            </a:pPr>
            <a:r>
              <a:rPr lang="en-US"/>
              <a:t>Precise instruments for fast, accurate determination of areas from blueprints, maps, and photos.</a:t>
            </a:r>
          </a:p>
        </p:txBody>
      </p:sp>
      <p:pic>
        <p:nvPicPr>
          <p:cNvPr id="49157" name="Picture 5" descr="planimeter"/>
          <p:cNvPicPr>
            <a:picLocks noChangeAspect="1" noChangeArrowheads="1"/>
          </p:cNvPicPr>
          <p:nvPr/>
        </p:nvPicPr>
        <p:blipFill>
          <a:blip r:embed="rId2" cstate="print"/>
          <a:srcRect/>
          <a:stretch>
            <a:fillRect/>
          </a:stretch>
        </p:blipFill>
        <p:spPr bwMode="auto">
          <a:xfrm>
            <a:off x="533400" y="381000"/>
            <a:ext cx="5105400" cy="452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slide(fromTop)">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additive="base">
                                        <p:cTn id="12" dur="500" fill="hold"/>
                                        <p:tgtEl>
                                          <p:spTgt spid="49156"/>
                                        </p:tgtEl>
                                        <p:attrNameLst>
                                          <p:attrName>ppt_x</p:attrName>
                                        </p:attrNameLst>
                                      </p:cBhvr>
                                      <p:tavLst>
                                        <p:tav tm="0">
                                          <p:val>
                                            <p:strVal val="0-#ppt_w/2"/>
                                          </p:val>
                                        </p:tav>
                                        <p:tav tm="100000">
                                          <p:val>
                                            <p:strVal val="#ppt_x"/>
                                          </p:val>
                                        </p:tav>
                                      </p:tavLst>
                                    </p:anim>
                                    <p:anim calcmode="lin" valueType="num">
                                      <p:cBhvr additive="base">
                                        <p:cTn id="13"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b="1"/>
              <a:t>Objectives</a:t>
            </a:r>
          </a:p>
        </p:txBody>
      </p:sp>
      <p:sp>
        <p:nvSpPr>
          <p:cNvPr id="4099" name="Rectangle 3"/>
          <p:cNvSpPr>
            <a:spLocks noGrp="1" noChangeArrowheads="1"/>
          </p:cNvSpPr>
          <p:nvPr>
            <p:ph type="body" idx="1"/>
          </p:nvPr>
        </p:nvSpPr>
        <p:spPr/>
        <p:txBody>
          <a:bodyPr/>
          <a:lstStyle/>
          <a:p>
            <a:pPr>
              <a:buFontTx/>
              <a:buNone/>
            </a:pPr>
            <a:r>
              <a:rPr lang="en-US" b="1"/>
              <a:t>Students will be able to:</a:t>
            </a:r>
          </a:p>
          <a:p>
            <a:r>
              <a:rPr lang="en-US" b="1"/>
              <a:t>Identify all equipment on the National Forestry CDE list.</a:t>
            </a:r>
          </a:p>
          <a:p>
            <a:r>
              <a:rPr lang="en-US" b="1"/>
              <a:t>Describe the use of each piece of equipment.</a:t>
            </a:r>
          </a:p>
        </p:txBody>
      </p:sp>
      <p:sp>
        <p:nvSpPr>
          <p:cNvPr id="4100" name="Text Box 4"/>
          <p:cNvSpPr txBox="1">
            <a:spLocks noChangeArrowheads="1"/>
          </p:cNvSpPr>
          <p:nvPr/>
        </p:nvSpPr>
        <p:spPr bwMode="auto">
          <a:xfrm>
            <a:off x="838200" y="5029200"/>
            <a:ext cx="2438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4101" name="Object 5"/>
          <p:cNvGraphicFramePr>
            <a:graphicFrameLocks noChangeAspect="1"/>
          </p:cNvGraphicFramePr>
          <p:nvPr/>
        </p:nvGraphicFramePr>
        <p:xfrm>
          <a:off x="3810000" y="4572000"/>
          <a:ext cx="2752725" cy="1847850"/>
        </p:xfrm>
        <a:graphic>
          <a:graphicData uri="http://schemas.openxmlformats.org/presentationml/2006/ole">
            <p:oleObj spid="_x0000_s4101" name="Clip" r:id="rId3" imgW="4285714" imgH="2876190" progId="MS_ClipArt_Gallery.5">
              <p:embed/>
            </p:oleObj>
          </a:graphicData>
        </a:graphic>
      </p:graphicFrame>
      <p:sp>
        <p:nvSpPr>
          <p:cNvPr id="4102" name="Text Box 6"/>
          <p:cNvSpPr txBox="1">
            <a:spLocks noChangeArrowheads="1"/>
          </p:cNvSpPr>
          <p:nvPr/>
        </p:nvSpPr>
        <p:spPr bwMode="auto">
          <a:xfrm>
            <a:off x="685800" y="5029200"/>
            <a:ext cx="20574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r>
              <a:rPr lang="en-US" b="1"/>
              <a:t>Survey Instrument</a:t>
            </a:r>
            <a:br>
              <a:rPr lang="en-US" b="1"/>
            </a:br>
            <a:r>
              <a:rPr lang="en-US" b="1"/>
              <a:t>(level)</a:t>
            </a:r>
          </a:p>
        </p:txBody>
      </p:sp>
      <p:pic>
        <p:nvPicPr>
          <p:cNvPr id="27652" name="Picture 4" descr="survey intrument"/>
          <p:cNvPicPr>
            <a:picLocks noChangeAspect="1" noChangeArrowheads="1"/>
          </p:cNvPicPr>
          <p:nvPr/>
        </p:nvPicPr>
        <p:blipFill>
          <a:blip r:embed="rId2" cstate="print"/>
          <a:srcRect/>
          <a:stretch>
            <a:fillRect/>
          </a:stretch>
        </p:blipFill>
        <p:spPr bwMode="auto">
          <a:xfrm>
            <a:off x="1822450" y="1752600"/>
            <a:ext cx="5568950" cy="4691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Survey Instrument</a:t>
            </a:r>
          </a:p>
        </p:txBody>
      </p:sp>
      <p:sp>
        <p:nvSpPr>
          <p:cNvPr id="28675" name="Rectangle 3"/>
          <p:cNvSpPr>
            <a:spLocks noGrp="1" noChangeArrowheads="1"/>
          </p:cNvSpPr>
          <p:nvPr>
            <p:ph type="body" idx="1"/>
          </p:nvPr>
        </p:nvSpPr>
        <p:spPr/>
        <p:txBody>
          <a:bodyPr/>
          <a:lstStyle/>
          <a:p>
            <a:r>
              <a:rPr lang="en-US"/>
              <a:t>Survey instruments include levels and transits.</a:t>
            </a:r>
          </a:p>
          <a:p>
            <a:r>
              <a:rPr lang="en-US"/>
              <a:t>They are commonly used to map sites and estimate sloping.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52600" y="304800"/>
            <a:ext cx="7772400" cy="1143000"/>
          </a:xfrm>
        </p:spPr>
        <p:txBody>
          <a:bodyPr/>
          <a:lstStyle/>
          <a:p>
            <a:r>
              <a:rPr lang="en-US" b="1"/>
              <a:t>Hip Chain</a:t>
            </a:r>
          </a:p>
        </p:txBody>
      </p:sp>
      <p:sp>
        <p:nvSpPr>
          <p:cNvPr id="45060" name="Text Box 4"/>
          <p:cNvSpPr txBox="1">
            <a:spLocks noChangeArrowheads="1"/>
          </p:cNvSpPr>
          <p:nvPr/>
        </p:nvSpPr>
        <p:spPr bwMode="auto">
          <a:xfrm>
            <a:off x="3962400" y="1905000"/>
            <a:ext cx="5334000" cy="1552575"/>
          </a:xfrm>
          <a:prstGeom prst="rect">
            <a:avLst/>
          </a:prstGeom>
          <a:noFill/>
          <a:ln w="9525">
            <a:noFill/>
            <a:miter lim="800000"/>
            <a:headEnd/>
            <a:tailEnd/>
          </a:ln>
          <a:effectLst/>
        </p:spPr>
        <p:txBody>
          <a:bodyPr>
            <a:spAutoFit/>
          </a:bodyPr>
          <a:lstStyle/>
          <a:p>
            <a:pPr>
              <a:spcBef>
                <a:spcPct val="50000"/>
              </a:spcBef>
            </a:pPr>
            <a:r>
              <a:rPr lang="en-US"/>
              <a:t>Designed to fit on the belt for hands-free work.  Can measure distances over rough terrain.  Can measure distances up to 6000’</a:t>
            </a:r>
          </a:p>
        </p:txBody>
      </p:sp>
      <p:pic>
        <p:nvPicPr>
          <p:cNvPr id="45061" name="Picture 5" descr="hip chain"/>
          <p:cNvPicPr>
            <a:picLocks noChangeAspect="1" noChangeArrowheads="1"/>
          </p:cNvPicPr>
          <p:nvPr/>
        </p:nvPicPr>
        <p:blipFill>
          <a:blip r:embed="rId2" cstate="print"/>
          <a:srcRect/>
          <a:stretch>
            <a:fillRect/>
          </a:stretch>
        </p:blipFill>
        <p:spPr bwMode="auto">
          <a:xfrm>
            <a:off x="304800" y="1524000"/>
            <a:ext cx="3683000" cy="345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Plastic Flagging</a:t>
            </a:r>
          </a:p>
        </p:txBody>
      </p:sp>
      <p:sp>
        <p:nvSpPr>
          <p:cNvPr id="50180" name="Text Box 4"/>
          <p:cNvSpPr txBox="1">
            <a:spLocks noChangeArrowheads="1"/>
          </p:cNvSpPr>
          <p:nvPr/>
        </p:nvSpPr>
        <p:spPr bwMode="auto">
          <a:xfrm>
            <a:off x="762000" y="5105400"/>
            <a:ext cx="8382000" cy="457200"/>
          </a:xfrm>
          <a:prstGeom prst="rect">
            <a:avLst/>
          </a:prstGeom>
          <a:noFill/>
          <a:ln w="9525">
            <a:noFill/>
            <a:miter lim="800000"/>
            <a:headEnd/>
            <a:tailEnd/>
          </a:ln>
          <a:effectLst/>
        </p:spPr>
        <p:txBody>
          <a:bodyPr>
            <a:spAutoFit/>
          </a:bodyPr>
          <a:lstStyle/>
          <a:p>
            <a:pPr>
              <a:spcBef>
                <a:spcPct val="50000"/>
              </a:spcBef>
            </a:pPr>
            <a:r>
              <a:rPr lang="en-US"/>
              <a:t>Useful for marking points, trails, roads, etc.</a:t>
            </a:r>
          </a:p>
        </p:txBody>
      </p:sp>
      <p:graphicFrame>
        <p:nvGraphicFramePr>
          <p:cNvPr id="50182" name="Object 6"/>
          <p:cNvGraphicFramePr>
            <a:graphicFrameLocks noChangeAspect="1"/>
          </p:cNvGraphicFramePr>
          <p:nvPr/>
        </p:nvGraphicFramePr>
        <p:xfrm>
          <a:off x="609600" y="2286000"/>
          <a:ext cx="7820025" cy="2390775"/>
        </p:xfrm>
        <a:graphic>
          <a:graphicData uri="http://schemas.openxmlformats.org/presentationml/2006/ole">
            <p:oleObj spid="_x0000_s50182" name="Image" r:id="rId3" imgW="10425397" imgH="3187302" progId="Photoshop.Image.6">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Tree Marking Gun</a:t>
            </a:r>
          </a:p>
        </p:txBody>
      </p:sp>
      <p:sp>
        <p:nvSpPr>
          <p:cNvPr id="58372" name="Text Box 4"/>
          <p:cNvSpPr txBox="1">
            <a:spLocks noChangeArrowheads="1"/>
          </p:cNvSpPr>
          <p:nvPr/>
        </p:nvSpPr>
        <p:spPr bwMode="auto">
          <a:xfrm>
            <a:off x="5410200" y="2133600"/>
            <a:ext cx="4114800" cy="1187450"/>
          </a:xfrm>
          <a:prstGeom prst="rect">
            <a:avLst/>
          </a:prstGeom>
          <a:noFill/>
          <a:ln w="9525">
            <a:noFill/>
            <a:miter lim="800000"/>
            <a:headEnd/>
            <a:tailEnd/>
          </a:ln>
          <a:effectLst/>
        </p:spPr>
        <p:txBody>
          <a:bodyPr>
            <a:spAutoFit/>
          </a:bodyPr>
          <a:lstStyle/>
          <a:p>
            <a:pPr>
              <a:spcBef>
                <a:spcPct val="50000"/>
              </a:spcBef>
            </a:pPr>
            <a:r>
              <a:rPr lang="en-US"/>
              <a:t>This tool can be filled with paint to easily mark standing trees.</a:t>
            </a:r>
          </a:p>
        </p:txBody>
      </p:sp>
      <p:pic>
        <p:nvPicPr>
          <p:cNvPr id="58373" name="Picture 5" descr="tree marking gun"/>
          <p:cNvPicPr>
            <a:picLocks noChangeAspect="1" noChangeArrowheads="1"/>
          </p:cNvPicPr>
          <p:nvPr/>
        </p:nvPicPr>
        <p:blipFill>
          <a:blip r:embed="rId3" cstate="print"/>
          <a:srcRect/>
          <a:stretch>
            <a:fillRect/>
          </a:stretch>
        </p:blipFill>
        <p:spPr bwMode="auto">
          <a:xfrm>
            <a:off x="457200" y="1524000"/>
            <a:ext cx="4673600" cy="482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 calcmode="lin" valueType="num">
                                      <p:cBhvr additive="base">
                                        <p:cTn id="13" dur="5000" fill="hold"/>
                                        <p:tgtEl>
                                          <p:spTgt spid="58372"/>
                                        </p:tgtEl>
                                        <p:attrNameLst>
                                          <p:attrName>ppt_x</p:attrName>
                                        </p:attrNameLst>
                                      </p:cBhvr>
                                      <p:tavLst>
                                        <p:tav tm="0">
                                          <p:val>
                                            <p:strVal val="#ppt_x"/>
                                          </p:val>
                                        </p:tav>
                                        <p:tav tm="100000">
                                          <p:val>
                                            <p:strVal val="#ppt_x"/>
                                          </p:val>
                                        </p:tav>
                                      </p:tavLst>
                                    </p:anim>
                                    <p:anim calcmode="lin" valueType="num">
                                      <p:cBhvr additive="base">
                                        <p:cTn id="14" dur="50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Logger’s Tape</a:t>
            </a:r>
          </a:p>
        </p:txBody>
      </p:sp>
      <p:sp>
        <p:nvSpPr>
          <p:cNvPr id="11267" name="Text Box 3"/>
          <p:cNvSpPr txBox="1">
            <a:spLocks noChangeArrowheads="1"/>
          </p:cNvSpPr>
          <p:nvPr/>
        </p:nvSpPr>
        <p:spPr bwMode="auto">
          <a:xfrm>
            <a:off x="685800" y="2133600"/>
            <a:ext cx="1905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69" name="Text Box 5"/>
          <p:cNvSpPr txBox="1">
            <a:spLocks noChangeArrowheads="1"/>
          </p:cNvSpPr>
          <p:nvPr/>
        </p:nvSpPr>
        <p:spPr bwMode="auto">
          <a:xfrm>
            <a:off x="6019800" y="2209800"/>
            <a:ext cx="2971800" cy="3925888"/>
          </a:xfrm>
          <a:prstGeom prst="rect">
            <a:avLst/>
          </a:prstGeom>
          <a:noFill/>
          <a:ln w="9525">
            <a:noFill/>
            <a:miter lim="800000"/>
            <a:headEnd/>
            <a:tailEnd/>
          </a:ln>
          <a:effectLst/>
        </p:spPr>
        <p:txBody>
          <a:bodyPr>
            <a:spAutoFit/>
          </a:bodyPr>
          <a:lstStyle/>
          <a:p>
            <a:pPr>
              <a:spcBef>
                <a:spcPct val="50000"/>
              </a:spcBef>
            </a:pPr>
            <a:r>
              <a:rPr lang="en-US"/>
              <a:t>These tapes can be used for a variety of tasks including:</a:t>
            </a:r>
          </a:p>
          <a:p>
            <a:pPr>
              <a:spcBef>
                <a:spcPct val="50000"/>
              </a:spcBef>
              <a:buFontTx/>
              <a:buChar char="•"/>
            </a:pPr>
            <a:r>
              <a:rPr lang="en-US"/>
              <a:t>Measuring diameter</a:t>
            </a:r>
          </a:p>
          <a:p>
            <a:pPr>
              <a:spcBef>
                <a:spcPct val="50000"/>
              </a:spcBef>
              <a:buFontTx/>
              <a:buChar char="•"/>
            </a:pPr>
            <a:r>
              <a:rPr lang="en-US"/>
              <a:t>Measuring felled trees</a:t>
            </a:r>
          </a:p>
          <a:p>
            <a:pPr>
              <a:spcBef>
                <a:spcPct val="50000"/>
              </a:spcBef>
              <a:buFontTx/>
              <a:buChar char="•"/>
            </a:pPr>
            <a:r>
              <a:rPr lang="en-US"/>
              <a:t>Measuring distance from tree (usually up to 100’</a:t>
            </a:r>
          </a:p>
        </p:txBody>
      </p:sp>
      <p:pic>
        <p:nvPicPr>
          <p:cNvPr id="11270" name="Picture 6" descr="rename me"/>
          <p:cNvPicPr>
            <a:picLocks noChangeAspect="1" noChangeArrowheads="1"/>
          </p:cNvPicPr>
          <p:nvPr/>
        </p:nvPicPr>
        <p:blipFill>
          <a:blip r:embed="rId3" cstate="print"/>
          <a:srcRect/>
          <a:stretch>
            <a:fillRect/>
          </a:stretch>
        </p:blipFill>
        <p:spPr bwMode="auto">
          <a:xfrm>
            <a:off x="914400" y="2286000"/>
            <a:ext cx="4699000" cy="3201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Clinometer</a:t>
            </a:r>
          </a:p>
        </p:txBody>
      </p:sp>
      <p:sp>
        <p:nvSpPr>
          <p:cNvPr id="18437" name="Text Box 5"/>
          <p:cNvSpPr txBox="1">
            <a:spLocks noChangeArrowheads="1"/>
          </p:cNvSpPr>
          <p:nvPr/>
        </p:nvSpPr>
        <p:spPr bwMode="auto">
          <a:xfrm>
            <a:off x="228600" y="2209800"/>
            <a:ext cx="4038600" cy="1735138"/>
          </a:xfrm>
          <a:prstGeom prst="rect">
            <a:avLst/>
          </a:prstGeom>
          <a:noFill/>
          <a:ln w="9525">
            <a:noFill/>
            <a:miter lim="800000"/>
            <a:headEnd/>
            <a:tailEnd/>
          </a:ln>
          <a:effectLst/>
        </p:spPr>
        <p:txBody>
          <a:bodyPr>
            <a:spAutoFit/>
          </a:bodyPr>
          <a:lstStyle/>
          <a:p>
            <a:pPr>
              <a:spcBef>
                <a:spcPct val="50000"/>
              </a:spcBef>
              <a:buFontTx/>
              <a:buChar char="•"/>
            </a:pPr>
            <a:r>
              <a:rPr lang="en-US"/>
              <a:t>Used for measuring vertical angles and slopes.</a:t>
            </a:r>
          </a:p>
          <a:p>
            <a:pPr>
              <a:spcBef>
                <a:spcPct val="50000"/>
              </a:spcBef>
              <a:buFontTx/>
              <a:buChar char="•"/>
            </a:pPr>
            <a:r>
              <a:rPr lang="en-US"/>
              <a:t>Commonly used by foresters to estimate tree height.</a:t>
            </a:r>
          </a:p>
        </p:txBody>
      </p:sp>
      <p:pic>
        <p:nvPicPr>
          <p:cNvPr id="18438" name="Picture 6" descr="rename me"/>
          <p:cNvPicPr>
            <a:picLocks noChangeAspect="1" noChangeArrowheads="1"/>
          </p:cNvPicPr>
          <p:nvPr/>
        </p:nvPicPr>
        <p:blipFill>
          <a:blip r:embed="rId3" cstate="print"/>
          <a:srcRect/>
          <a:stretch>
            <a:fillRect/>
          </a:stretch>
        </p:blipFill>
        <p:spPr bwMode="auto">
          <a:xfrm>
            <a:off x="4724400" y="2057400"/>
            <a:ext cx="3678238" cy="387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trips(downLef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43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1143000"/>
          </a:xfrm>
        </p:spPr>
        <p:txBody>
          <a:bodyPr/>
          <a:lstStyle/>
          <a:p>
            <a:r>
              <a:rPr lang="en-US"/>
              <a:t>Hypo-Hatchet</a:t>
            </a:r>
          </a:p>
        </p:txBody>
      </p:sp>
      <p:sp>
        <p:nvSpPr>
          <p:cNvPr id="46084" name="Text Box 4"/>
          <p:cNvSpPr txBox="1">
            <a:spLocks noChangeArrowheads="1"/>
          </p:cNvSpPr>
          <p:nvPr/>
        </p:nvSpPr>
        <p:spPr bwMode="auto">
          <a:xfrm>
            <a:off x="304800" y="1905000"/>
            <a:ext cx="3733800" cy="822325"/>
          </a:xfrm>
          <a:prstGeom prst="rect">
            <a:avLst/>
          </a:prstGeom>
          <a:noFill/>
          <a:ln w="9525">
            <a:noFill/>
            <a:miter lim="800000"/>
            <a:headEnd/>
            <a:tailEnd/>
          </a:ln>
          <a:effectLst/>
        </p:spPr>
        <p:txBody>
          <a:bodyPr>
            <a:spAutoFit/>
          </a:bodyPr>
          <a:lstStyle/>
          <a:p>
            <a:pPr>
              <a:spcBef>
                <a:spcPct val="50000"/>
              </a:spcBef>
            </a:pPr>
            <a:r>
              <a:rPr lang="en-US"/>
              <a:t>A tool used to inject herbicides into trees.</a:t>
            </a:r>
          </a:p>
        </p:txBody>
      </p:sp>
      <p:pic>
        <p:nvPicPr>
          <p:cNvPr id="46085" name="Picture 5" descr="rename me"/>
          <p:cNvPicPr>
            <a:picLocks noChangeAspect="1" noChangeArrowheads="1"/>
          </p:cNvPicPr>
          <p:nvPr/>
        </p:nvPicPr>
        <p:blipFill>
          <a:blip r:embed="rId3" cstate="print"/>
          <a:srcRect/>
          <a:stretch>
            <a:fillRect/>
          </a:stretch>
        </p:blipFill>
        <p:spPr bwMode="auto">
          <a:xfrm>
            <a:off x="4191000" y="2209800"/>
            <a:ext cx="3613150" cy="3375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0-#ppt_w/2"/>
                                          </p:val>
                                        </p:tav>
                                        <p:tav tm="100000">
                                          <p:val>
                                            <p:strVal val="#ppt_x"/>
                                          </p:val>
                                        </p:tav>
                                      </p:tavLst>
                                    </p:anim>
                                    <p:anim calcmode="lin" valueType="num">
                                      <p:cBhvr additive="base">
                                        <p:cTn id="14"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447800"/>
          </a:xfrm>
        </p:spPr>
        <p:txBody>
          <a:bodyPr/>
          <a:lstStyle/>
          <a:p>
            <a:r>
              <a:rPr lang="en-US" b="1"/>
              <a:t>Canthook</a:t>
            </a:r>
          </a:p>
        </p:txBody>
      </p:sp>
      <p:sp>
        <p:nvSpPr>
          <p:cNvPr id="36868" name="Text Box 4"/>
          <p:cNvSpPr txBox="1">
            <a:spLocks noChangeArrowheads="1"/>
          </p:cNvSpPr>
          <p:nvPr/>
        </p:nvSpPr>
        <p:spPr bwMode="auto">
          <a:xfrm>
            <a:off x="304800" y="4724400"/>
            <a:ext cx="9067800" cy="457200"/>
          </a:xfrm>
          <a:prstGeom prst="rect">
            <a:avLst/>
          </a:prstGeom>
          <a:noFill/>
          <a:ln w="9525">
            <a:noFill/>
            <a:miter lim="800000"/>
            <a:headEnd/>
            <a:tailEnd/>
          </a:ln>
          <a:effectLst/>
        </p:spPr>
        <p:txBody>
          <a:bodyPr>
            <a:spAutoFit/>
          </a:bodyPr>
          <a:lstStyle/>
          <a:p>
            <a:pPr algn="ctr">
              <a:spcBef>
                <a:spcPct val="50000"/>
              </a:spcBef>
            </a:pPr>
            <a:r>
              <a:rPr lang="en-US"/>
              <a:t>Designed to roll and maneuver logs.</a:t>
            </a:r>
          </a:p>
        </p:txBody>
      </p:sp>
      <p:pic>
        <p:nvPicPr>
          <p:cNvPr id="36870" name="Picture 6" descr="rename me"/>
          <p:cNvPicPr>
            <a:picLocks noChangeAspect="1" noChangeArrowheads="1"/>
          </p:cNvPicPr>
          <p:nvPr/>
        </p:nvPicPr>
        <p:blipFill>
          <a:blip r:embed="rId2" cstate="print"/>
          <a:srcRect/>
          <a:stretch>
            <a:fillRect/>
          </a:stretch>
        </p:blipFill>
        <p:spPr bwMode="auto">
          <a:xfrm>
            <a:off x="633413" y="2305050"/>
            <a:ext cx="7877175" cy="2247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0-#ppt_w/2"/>
                                          </p:val>
                                        </p:tav>
                                        <p:tav tm="100000">
                                          <p:val>
                                            <p:strVal val="#ppt_x"/>
                                          </p:val>
                                        </p:tav>
                                      </p:tavLst>
                                    </p:anim>
                                    <p:anim calcmode="lin" valueType="num">
                                      <p:cBhvr additive="base">
                                        <p:cTn id="14"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Chainsaw</a:t>
            </a:r>
          </a:p>
        </p:txBody>
      </p:sp>
      <p:pic>
        <p:nvPicPr>
          <p:cNvPr id="21508" name="Picture 4" descr="rename me"/>
          <p:cNvPicPr>
            <a:picLocks noChangeAspect="1" noChangeArrowheads="1"/>
          </p:cNvPicPr>
          <p:nvPr/>
        </p:nvPicPr>
        <p:blipFill>
          <a:blip r:embed="rId3" cstate="print"/>
          <a:srcRect/>
          <a:stretch>
            <a:fillRect/>
          </a:stretch>
        </p:blipFill>
        <p:spPr bwMode="auto">
          <a:xfrm>
            <a:off x="1524000" y="2057400"/>
            <a:ext cx="5995988" cy="3543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381000" y="4800600"/>
            <a:ext cx="7772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5126" name="Text Box 6"/>
          <p:cNvSpPr txBox="1">
            <a:spLocks noChangeArrowheads="1"/>
          </p:cNvSpPr>
          <p:nvPr/>
        </p:nvSpPr>
        <p:spPr bwMode="auto">
          <a:xfrm>
            <a:off x="0" y="4267200"/>
            <a:ext cx="9144000" cy="1373188"/>
          </a:xfrm>
          <a:prstGeom prst="rect">
            <a:avLst/>
          </a:prstGeom>
          <a:noFill/>
          <a:ln w="9525">
            <a:noFill/>
            <a:miter lim="800000"/>
            <a:headEnd/>
            <a:tailEnd/>
          </a:ln>
          <a:effectLst/>
        </p:spPr>
        <p:txBody>
          <a:bodyPr>
            <a:spAutoFit/>
          </a:bodyPr>
          <a:lstStyle/>
          <a:p>
            <a:pPr>
              <a:spcBef>
                <a:spcPct val="50000"/>
              </a:spcBef>
              <a:buFontTx/>
              <a:buChar char="•"/>
            </a:pPr>
            <a:r>
              <a:rPr lang="en-US" sz="2800"/>
              <a:t>Tree sticks (commonly called Biltmore Sticks) are used to estimate tree heights and diameters.  Most include a log scale that can be used for volume estimation.</a:t>
            </a:r>
          </a:p>
        </p:txBody>
      </p:sp>
      <p:sp>
        <p:nvSpPr>
          <p:cNvPr id="5127" name="Rectangle 7"/>
          <p:cNvSpPr>
            <a:spLocks noGrp="1" noChangeArrowheads="1"/>
          </p:cNvSpPr>
          <p:nvPr>
            <p:ph type="title" idx="4294967295"/>
          </p:nvPr>
        </p:nvSpPr>
        <p:spPr>
          <a:xfrm>
            <a:off x="685800" y="0"/>
            <a:ext cx="7772400" cy="1143000"/>
          </a:xfrm>
        </p:spPr>
        <p:txBody>
          <a:bodyPr/>
          <a:lstStyle/>
          <a:p>
            <a:r>
              <a:rPr lang="en-US"/>
              <a:t>Tree Stick</a:t>
            </a:r>
          </a:p>
        </p:txBody>
      </p:sp>
      <p:pic>
        <p:nvPicPr>
          <p:cNvPr id="5128" name="Picture 8" descr="tree stick"/>
          <p:cNvPicPr>
            <a:picLocks noChangeAspect="1" noChangeArrowheads="1"/>
          </p:cNvPicPr>
          <p:nvPr/>
        </p:nvPicPr>
        <p:blipFill>
          <a:blip r:embed="rId2" cstate="print"/>
          <a:srcRect/>
          <a:stretch>
            <a:fillRect/>
          </a:stretch>
        </p:blipFill>
        <p:spPr bwMode="auto">
          <a:xfrm>
            <a:off x="228600" y="1828800"/>
            <a:ext cx="8686800" cy="179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0-#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0-#ppt_w/2"/>
                                          </p:val>
                                        </p:tav>
                                        <p:tav tm="100000">
                                          <p:val>
                                            <p:strVal val="#ppt_x"/>
                                          </p:val>
                                        </p:tav>
                                      </p:tavLst>
                                    </p:anim>
                                    <p:anim calcmode="lin" valueType="num">
                                      <p:cBhvr additive="base">
                                        <p:cTn id="14"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0-#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Chainsaw</a:t>
            </a:r>
          </a:p>
        </p:txBody>
      </p:sp>
      <p:sp>
        <p:nvSpPr>
          <p:cNvPr id="22531" name="Rectangle 3"/>
          <p:cNvSpPr>
            <a:spLocks noGrp="1" noChangeArrowheads="1"/>
          </p:cNvSpPr>
          <p:nvPr>
            <p:ph type="body" idx="1"/>
          </p:nvPr>
        </p:nvSpPr>
        <p:spPr>
          <a:xfrm>
            <a:off x="685800" y="1981200"/>
            <a:ext cx="7772400" cy="1905000"/>
          </a:xfrm>
        </p:spPr>
        <p:txBody>
          <a:bodyPr/>
          <a:lstStyle/>
          <a:p>
            <a:r>
              <a:rPr lang="en-US"/>
              <a:t>Come in a variety of sizes and types.</a:t>
            </a:r>
          </a:p>
          <a:p>
            <a:r>
              <a:rPr lang="en-US"/>
              <a:t>Used for felling trees, delimbing, brush clearing, etc.</a:t>
            </a:r>
          </a:p>
        </p:txBody>
      </p:sp>
      <p:pic>
        <p:nvPicPr>
          <p:cNvPr id="22532" name="Picture 4" descr="pe02726_"/>
          <p:cNvPicPr>
            <a:picLocks noChangeAspect="1" noChangeArrowheads="1"/>
          </p:cNvPicPr>
          <p:nvPr/>
        </p:nvPicPr>
        <p:blipFill>
          <a:blip r:embed="rId2" cstate="print"/>
          <a:srcRect/>
          <a:stretch>
            <a:fillRect/>
          </a:stretch>
        </p:blipFill>
        <p:spPr bwMode="auto">
          <a:xfrm>
            <a:off x="2362200" y="3733800"/>
            <a:ext cx="3276600" cy="28352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5791200" y="1447800"/>
            <a:ext cx="3200400" cy="2830513"/>
          </a:xfrm>
          <a:prstGeom prst="rect">
            <a:avLst/>
          </a:prstGeom>
          <a:noFill/>
          <a:ln w="9525">
            <a:noFill/>
            <a:miter lim="800000"/>
            <a:headEnd/>
            <a:tailEnd/>
          </a:ln>
          <a:effectLst/>
        </p:spPr>
        <p:txBody>
          <a:bodyPr>
            <a:spAutoFit/>
          </a:bodyPr>
          <a:lstStyle/>
          <a:p>
            <a:pPr>
              <a:spcBef>
                <a:spcPct val="50000"/>
              </a:spcBef>
              <a:buFontTx/>
              <a:buChar char="•"/>
            </a:pPr>
            <a:r>
              <a:rPr lang="en-US"/>
              <a:t>Safety helmets protect the head from injury by falling objects such as tree limbs.</a:t>
            </a:r>
          </a:p>
          <a:p>
            <a:pPr>
              <a:spcBef>
                <a:spcPct val="50000"/>
              </a:spcBef>
              <a:buFontTx/>
              <a:buChar char="•"/>
            </a:pPr>
            <a:r>
              <a:rPr lang="en-US"/>
              <a:t>Many helmets include accessories such as eye and hearing protection.</a:t>
            </a:r>
          </a:p>
        </p:txBody>
      </p:sp>
      <p:sp>
        <p:nvSpPr>
          <p:cNvPr id="8198" name="Rectangle 6"/>
          <p:cNvSpPr>
            <a:spLocks noGrp="1" noChangeArrowheads="1"/>
          </p:cNvSpPr>
          <p:nvPr>
            <p:ph type="title" idx="4294967295"/>
          </p:nvPr>
        </p:nvSpPr>
        <p:spPr>
          <a:xfrm>
            <a:off x="609600" y="228600"/>
            <a:ext cx="7772400" cy="1143000"/>
          </a:xfrm>
        </p:spPr>
        <p:txBody>
          <a:bodyPr/>
          <a:lstStyle/>
          <a:p>
            <a:r>
              <a:rPr lang="en-US"/>
              <a:t>Safety Hard Hat</a:t>
            </a:r>
          </a:p>
        </p:txBody>
      </p:sp>
      <p:pic>
        <p:nvPicPr>
          <p:cNvPr id="8199" name="Picture 7" descr="rename me"/>
          <p:cNvPicPr>
            <a:picLocks noChangeAspect="1" noChangeArrowheads="1"/>
          </p:cNvPicPr>
          <p:nvPr/>
        </p:nvPicPr>
        <p:blipFill>
          <a:blip r:embed="rId2" cstate="print"/>
          <a:srcRect/>
          <a:stretch>
            <a:fillRect/>
          </a:stretch>
        </p:blipFill>
        <p:spPr bwMode="auto">
          <a:xfrm>
            <a:off x="990600" y="1600200"/>
            <a:ext cx="4578350" cy="3908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0-#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81000"/>
            <a:ext cx="5486400" cy="1143000"/>
          </a:xfrm>
        </p:spPr>
        <p:txBody>
          <a:bodyPr/>
          <a:lstStyle/>
          <a:p>
            <a:r>
              <a:rPr lang="en-US"/>
              <a:t>Chainsaw Chaps</a:t>
            </a:r>
          </a:p>
        </p:txBody>
      </p:sp>
      <p:sp>
        <p:nvSpPr>
          <p:cNvPr id="20484" name="Text Box 4"/>
          <p:cNvSpPr txBox="1">
            <a:spLocks noChangeArrowheads="1"/>
          </p:cNvSpPr>
          <p:nvPr/>
        </p:nvSpPr>
        <p:spPr bwMode="auto">
          <a:xfrm>
            <a:off x="152400" y="1981200"/>
            <a:ext cx="5334000" cy="822325"/>
          </a:xfrm>
          <a:prstGeom prst="rect">
            <a:avLst/>
          </a:prstGeom>
          <a:noFill/>
          <a:ln w="9525">
            <a:noFill/>
            <a:miter lim="800000"/>
            <a:headEnd/>
            <a:tailEnd/>
          </a:ln>
          <a:effectLst/>
        </p:spPr>
        <p:txBody>
          <a:bodyPr>
            <a:spAutoFit/>
          </a:bodyPr>
          <a:lstStyle/>
          <a:p>
            <a:pPr>
              <a:spcBef>
                <a:spcPct val="50000"/>
              </a:spcBef>
            </a:pPr>
            <a:r>
              <a:rPr lang="en-US"/>
              <a:t>Used as an aid in preventing injuries to the legs from chainsaw cuts.</a:t>
            </a:r>
          </a:p>
        </p:txBody>
      </p:sp>
      <p:pic>
        <p:nvPicPr>
          <p:cNvPr id="20485" name="Picture 5" descr="rename me"/>
          <p:cNvPicPr>
            <a:picLocks noChangeAspect="1" noChangeArrowheads="1"/>
          </p:cNvPicPr>
          <p:nvPr/>
        </p:nvPicPr>
        <p:blipFill>
          <a:blip r:embed="rId3" cstate="print"/>
          <a:srcRect/>
          <a:stretch>
            <a:fillRect/>
          </a:stretch>
        </p:blipFill>
        <p:spPr bwMode="auto">
          <a:xfrm>
            <a:off x="5486400" y="381000"/>
            <a:ext cx="3082925" cy="6157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0-#ppt_w/2"/>
                                          </p:val>
                                        </p:tav>
                                        <p:tav tm="100000">
                                          <p:val>
                                            <p:strVal val="#ppt_x"/>
                                          </p:val>
                                        </p:tav>
                                      </p:tavLst>
                                    </p:anim>
                                    <p:anim calcmode="lin" valueType="num">
                                      <p:cBhvr additive="base">
                                        <p:cTn id="13"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t>Safety Glasses</a:t>
            </a:r>
          </a:p>
        </p:txBody>
      </p:sp>
      <p:sp>
        <p:nvSpPr>
          <p:cNvPr id="26628" name="Text Box 4"/>
          <p:cNvSpPr txBox="1">
            <a:spLocks noChangeArrowheads="1"/>
          </p:cNvSpPr>
          <p:nvPr/>
        </p:nvSpPr>
        <p:spPr bwMode="auto">
          <a:xfrm>
            <a:off x="6248400" y="2209800"/>
            <a:ext cx="2743200" cy="2282825"/>
          </a:xfrm>
          <a:prstGeom prst="rect">
            <a:avLst/>
          </a:prstGeom>
          <a:noFill/>
          <a:ln w="9525">
            <a:noFill/>
            <a:miter lim="800000"/>
            <a:headEnd/>
            <a:tailEnd/>
          </a:ln>
          <a:effectLst/>
        </p:spPr>
        <p:txBody>
          <a:bodyPr>
            <a:spAutoFit/>
          </a:bodyPr>
          <a:lstStyle/>
          <a:p>
            <a:pPr>
              <a:spcBef>
                <a:spcPct val="50000"/>
              </a:spcBef>
            </a:pPr>
            <a:r>
              <a:rPr lang="en-US"/>
              <a:t>Protects the eyes.  Should be worn in all situations where there is danger of small objects flying in the eye.</a:t>
            </a:r>
          </a:p>
        </p:txBody>
      </p:sp>
      <p:pic>
        <p:nvPicPr>
          <p:cNvPr id="26629" name="Picture 5" descr="rename me"/>
          <p:cNvPicPr>
            <a:picLocks noChangeAspect="1" noChangeArrowheads="1"/>
          </p:cNvPicPr>
          <p:nvPr/>
        </p:nvPicPr>
        <p:blipFill>
          <a:blip r:embed="rId3" cstate="print"/>
          <a:srcRect/>
          <a:stretch>
            <a:fillRect/>
          </a:stretch>
        </p:blipFill>
        <p:spPr bwMode="auto">
          <a:xfrm>
            <a:off x="838200" y="1981200"/>
            <a:ext cx="5073650" cy="3384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0-#ppt_w/2"/>
                                          </p:val>
                                        </p:tav>
                                        <p:tav tm="100000">
                                          <p:val>
                                            <p:strVal val="#ppt_x"/>
                                          </p:val>
                                        </p:tav>
                                      </p:tavLst>
                                    </p:anim>
                                    <p:anim calcmode="lin" valueType="num">
                                      <p:cBhvr additive="base">
                                        <p:cTn id="13"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1143000"/>
          </a:xfrm>
        </p:spPr>
        <p:txBody>
          <a:bodyPr/>
          <a:lstStyle/>
          <a:p>
            <a:r>
              <a:rPr lang="en-US" b="1"/>
              <a:t>Altimeter</a:t>
            </a:r>
          </a:p>
        </p:txBody>
      </p:sp>
      <p:sp>
        <p:nvSpPr>
          <p:cNvPr id="34822" name="Text Box 6"/>
          <p:cNvSpPr txBox="1">
            <a:spLocks noChangeArrowheads="1"/>
          </p:cNvSpPr>
          <p:nvPr/>
        </p:nvSpPr>
        <p:spPr bwMode="auto">
          <a:xfrm>
            <a:off x="457200" y="1524000"/>
            <a:ext cx="4953000" cy="822325"/>
          </a:xfrm>
          <a:prstGeom prst="rect">
            <a:avLst/>
          </a:prstGeom>
          <a:noFill/>
          <a:ln w="9525">
            <a:noFill/>
            <a:miter lim="800000"/>
            <a:headEnd/>
            <a:tailEnd/>
          </a:ln>
          <a:effectLst/>
        </p:spPr>
        <p:txBody>
          <a:bodyPr>
            <a:spAutoFit/>
          </a:bodyPr>
          <a:lstStyle/>
          <a:p>
            <a:pPr>
              <a:spcBef>
                <a:spcPct val="50000"/>
              </a:spcBef>
            </a:pPr>
            <a:r>
              <a:rPr lang="en-US"/>
              <a:t>Used to determine height and slope measurements</a:t>
            </a:r>
          </a:p>
        </p:txBody>
      </p:sp>
      <p:pic>
        <p:nvPicPr>
          <p:cNvPr id="34823" name="Picture 7" descr="rename me"/>
          <p:cNvPicPr>
            <a:picLocks noChangeAspect="1" noChangeArrowheads="1"/>
          </p:cNvPicPr>
          <p:nvPr/>
        </p:nvPicPr>
        <p:blipFill>
          <a:blip r:embed="rId3" cstate="print"/>
          <a:srcRect/>
          <a:stretch>
            <a:fillRect/>
          </a:stretch>
        </p:blipFill>
        <p:spPr bwMode="auto">
          <a:xfrm>
            <a:off x="5029200" y="1371600"/>
            <a:ext cx="3629025"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0" fill="hold"/>
                                        <p:tgtEl>
                                          <p:spTgt spid="34818"/>
                                        </p:tgtEl>
                                        <p:attrNameLst>
                                          <p:attrName>ppt_x</p:attrName>
                                        </p:attrNameLst>
                                      </p:cBhvr>
                                      <p:tavLst>
                                        <p:tav tm="0">
                                          <p:val>
                                            <p:strVal val="0-#ppt_w/2"/>
                                          </p:val>
                                        </p:tav>
                                        <p:tav tm="100000">
                                          <p:val>
                                            <p:strVal val="#ppt_x"/>
                                          </p:val>
                                        </p:tav>
                                      </p:tavLst>
                                    </p:anim>
                                    <p:anim calcmode="lin" valueType="num">
                                      <p:cBhvr additive="base">
                                        <p:cTn id="8" dur="5000" fill="hold"/>
                                        <p:tgtEl>
                                          <p:spTgt spid="348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0-#ppt_w/2"/>
                                          </p:val>
                                        </p:tav>
                                        <p:tav tm="100000">
                                          <p:val>
                                            <p:strVal val="#ppt_x"/>
                                          </p:val>
                                        </p:tav>
                                      </p:tavLst>
                                    </p:anim>
                                    <p:anim calcmode="lin" valueType="num">
                                      <p:cBhvr additive="base">
                                        <p:cTn id="14"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Tally Meter</a:t>
            </a:r>
          </a:p>
        </p:txBody>
      </p:sp>
      <p:sp>
        <p:nvSpPr>
          <p:cNvPr id="56324" name="Text Box 4"/>
          <p:cNvSpPr txBox="1">
            <a:spLocks noChangeArrowheads="1"/>
          </p:cNvSpPr>
          <p:nvPr/>
        </p:nvSpPr>
        <p:spPr bwMode="auto">
          <a:xfrm>
            <a:off x="5181600" y="2133600"/>
            <a:ext cx="3962400" cy="1187450"/>
          </a:xfrm>
          <a:prstGeom prst="rect">
            <a:avLst/>
          </a:prstGeom>
          <a:noFill/>
          <a:ln w="9525">
            <a:noFill/>
            <a:miter lim="800000"/>
            <a:headEnd/>
            <a:tailEnd/>
          </a:ln>
          <a:effectLst/>
        </p:spPr>
        <p:txBody>
          <a:bodyPr>
            <a:spAutoFit/>
          </a:bodyPr>
          <a:lstStyle/>
          <a:p>
            <a:pPr>
              <a:spcBef>
                <a:spcPct val="50000"/>
              </a:spcBef>
            </a:pPr>
            <a:r>
              <a:rPr lang="en-US"/>
              <a:t>Can be used for counts of standing trees or counting logs.</a:t>
            </a:r>
          </a:p>
        </p:txBody>
      </p:sp>
      <p:pic>
        <p:nvPicPr>
          <p:cNvPr id="56325" name="Picture 5" descr="rename me"/>
          <p:cNvPicPr>
            <a:picLocks noChangeAspect="1" noChangeArrowheads="1"/>
          </p:cNvPicPr>
          <p:nvPr/>
        </p:nvPicPr>
        <p:blipFill>
          <a:blip r:embed="rId2" cstate="print"/>
          <a:srcRect/>
          <a:stretch>
            <a:fillRect/>
          </a:stretch>
        </p:blipFill>
        <p:spPr bwMode="auto">
          <a:xfrm>
            <a:off x="311150" y="1828800"/>
            <a:ext cx="4794250" cy="431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4"/>
                                        </p:tgtEl>
                                        <p:attrNameLst>
                                          <p:attrName>style.visibility</p:attrName>
                                        </p:attrNameLst>
                                      </p:cBhvr>
                                      <p:to>
                                        <p:strVal val="visible"/>
                                      </p:to>
                                    </p:set>
                                    <p:anim calcmode="lin" valueType="num">
                                      <p:cBhvr additive="base">
                                        <p:cTn id="13" dur="500" fill="hold"/>
                                        <p:tgtEl>
                                          <p:spTgt spid="56324"/>
                                        </p:tgtEl>
                                        <p:attrNameLst>
                                          <p:attrName>ppt_x</p:attrName>
                                        </p:attrNameLst>
                                      </p:cBhvr>
                                      <p:tavLst>
                                        <p:tav tm="0">
                                          <p:val>
                                            <p:strVal val="0-#ppt_w/2"/>
                                          </p:val>
                                        </p:tav>
                                        <p:tav tm="100000">
                                          <p:val>
                                            <p:strVal val="#ppt_x"/>
                                          </p:val>
                                        </p:tav>
                                      </p:tavLst>
                                    </p:anim>
                                    <p:anim calcmode="lin" valueType="num">
                                      <p:cBhvr additive="base">
                                        <p:cTn id="14" dur="500" fill="hold"/>
                                        <p:tgtEl>
                                          <p:spTgt spid="56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867400" y="381000"/>
            <a:ext cx="2971800" cy="1143000"/>
          </a:xfrm>
        </p:spPr>
        <p:txBody>
          <a:bodyPr/>
          <a:lstStyle/>
          <a:p>
            <a:r>
              <a:rPr lang="en-US"/>
              <a:t>Fiberglass Measuring Tape</a:t>
            </a:r>
          </a:p>
        </p:txBody>
      </p:sp>
      <p:sp>
        <p:nvSpPr>
          <p:cNvPr id="41988" name="Text Box 4"/>
          <p:cNvSpPr txBox="1">
            <a:spLocks noChangeArrowheads="1"/>
          </p:cNvSpPr>
          <p:nvPr/>
        </p:nvSpPr>
        <p:spPr bwMode="auto">
          <a:xfrm>
            <a:off x="6248400" y="2743200"/>
            <a:ext cx="2590800" cy="2282825"/>
          </a:xfrm>
          <a:prstGeom prst="rect">
            <a:avLst/>
          </a:prstGeom>
          <a:noFill/>
          <a:ln w="9525">
            <a:noFill/>
            <a:miter lim="800000"/>
            <a:headEnd/>
            <a:tailEnd/>
          </a:ln>
          <a:effectLst/>
        </p:spPr>
        <p:txBody>
          <a:bodyPr>
            <a:spAutoFit/>
          </a:bodyPr>
          <a:lstStyle/>
          <a:p>
            <a:pPr>
              <a:spcBef>
                <a:spcPct val="50000"/>
              </a:spcBef>
            </a:pPr>
            <a:r>
              <a:rPr lang="en-US"/>
              <a:t>Comes in a variety of styles and lengths.  Useful for measuring distances up to 300’.</a:t>
            </a:r>
          </a:p>
        </p:txBody>
      </p:sp>
      <p:graphicFrame>
        <p:nvGraphicFramePr>
          <p:cNvPr id="41990" name="Object 6"/>
          <p:cNvGraphicFramePr>
            <a:graphicFrameLocks noChangeAspect="1"/>
          </p:cNvGraphicFramePr>
          <p:nvPr/>
        </p:nvGraphicFramePr>
        <p:xfrm>
          <a:off x="228600" y="1066800"/>
          <a:ext cx="5503863" cy="5018088"/>
        </p:xfrm>
        <a:graphic>
          <a:graphicData uri="http://schemas.openxmlformats.org/presentationml/2006/ole">
            <p:oleObj spid="_x0000_s41990" name="Image" r:id="rId3" imgW="7047619" imgH="6425397"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0-#ppt_w/2"/>
                                          </p:val>
                                        </p:tav>
                                        <p:tav tm="100000">
                                          <p:val>
                                            <p:strVal val="#ppt_x"/>
                                          </p:val>
                                        </p:tav>
                                      </p:tavLst>
                                    </p:anim>
                                    <p:anim calcmode="lin" valueType="num">
                                      <p:cBhvr additive="base">
                                        <p:cTn id="14"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1143000"/>
          </a:xfrm>
        </p:spPr>
        <p:txBody>
          <a:bodyPr/>
          <a:lstStyle/>
          <a:p>
            <a:r>
              <a:rPr lang="en-US" b="1"/>
              <a:t>Fire Rake</a:t>
            </a:r>
          </a:p>
        </p:txBody>
      </p:sp>
      <p:sp>
        <p:nvSpPr>
          <p:cNvPr id="24580" name="Text Box 4"/>
          <p:cNvSpPr txBox="1">
            <a:spLocks noChangeArrowheads="1"/>
          </p:cNvSpPr>
          <p:nvPr/>
        </p:nvSpPr>
        <p:spPr bwMode="auto">
          <a:xfrm>
            <a:off x="304800" y="2057400"/>
            <a:ext cx="4572000" cy="822325"/>
          </a:xfrm>
          <a:prstGeom prst="rect">
            <a:avLst/>
          </a:prstGeom>
          <a:noFill/>
          <a:ln w="9525">
            <a:noFill/>
            <a:miter lim="800000"/>
            <a:headEnd/>
            <a:tailEnd/>
          </a:ln>
          <a:effectLst/>
        </p:spPr>
        <p:txBody>
          <a:bodyPr>
            <a:spAutoFit/>
          </a:bodyPr>
          <a:lstStyle/>
          <a:p>
            <a:pPr>
              <a:spcBef>
                <a:spcPct val="50000"/>
              </a:spcBef>
            </a:pPr>
            <a:r>
              <a:rPr lang="en-US"/>
              <a:t>Useful for removing fuel from the path of a fire.</a:t>
            </a:r>
          </a:p>
        </p:txBody>
      </p:sp>
      <p:pic>
        <p:nvPicPr>
          <p:cNvPr id="24581" name="Picture 5" descr="rename me"/>
          <p:cNvPicPr>
            <a:picLocks noChangeAspect="1" noChangeArrowheads="1"/>
          </p:cNvPicPr>
          <p:nvPr/>
        </p:nvPicPr>
        <p:blipFill>
          <a:blip r:embed="rId2" cstate="print"/>
          <a:srcRect/>
          <a:stretch>
            <a:fillRect/>
          </a:stretch>
        </p:blipFill>
        <p:spPr bwMode="auto">
          <a:xfrm>
            <a:off x="4953000" y="1447800"/>
            <a:ext cx="3725863" cy="5073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0-#ppt_w/2"/>
                                          </p:val>
                                        </p:tav>
                                        <p:tav tm="100000">
                                          <p:val>
                                            <p:strVal val="#ppt_x"/>
                                          </p:val>
                                        </p:tav>
                                      </p:tavLst>
                                    </p:anim>
                                    <p:anim calcmode="lin" valueType="num">
                                      <p:cBhvr additive="base">
                                        <p:cTn id="14"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95600" y="609600"/>
            <a:ext cx="5562600" cy="1143000"/>
          </a:xfrm>
        </p:spPr>
        <p:txBody>
          <a:bodyPr/>
          <a:lstStyle/>
          <a:p>
            <a:r>
              <a:rPr lang="en-US" b="1"/>
              <a:t>Drip Torch</a:t>
            </a:r>
          </a:p>
        </p:txBody>
      </p:sp>
      <p:sp>
        <p:nvSpPr>
          <p:cNvPr id="25604" name="Text Box 4"/>
          <p:cNvSpPr txBox="1">
            <a:spLocks noChangeArrowheads="1"/>
          </p:cNvSpPr>
          <p:nvPr/>
        </p:nvSpPr>
        <p:spPr bwMode="auto">
          <a:xfrm>
            <a:off x="3200400" y="1905000"/>
            <a:ext cx="5562600" cy="822325"/>
          </a:xfrm>
          <a:prstGeom prst="rect">
            <a:avLst/>
          </a:prstGeom>
          <a:noFill/>
          <a:ln w="9525">
            <a:noFill/>
            <a:miter lim="800000"/>
            <a:headEnd/>
            <a:tailEnd/>
          </a:ln>
          <a:effectLst/>
        </p:spPr>
        <p:txBody>
          <a:bodyPr>
            <a:spAutoFit/>
          </a:bodyPr>
          <a:lstStyle/>
          <a:p>
            <a:pPr>
              <a:spcBef>
                <a:spcPct val="50000"/>
              </a:spcBef>
            </a:pPr>
            <a:r>
              <a:rPr lang="en-US"/>
              <a:t>Useful for setting fires for controlled and prescribed burns.</a:t>
            </a:r>
          </a:p>
        </p:txBody>
      </p:sp>
      <p:pic>
        <p:nvPicPr>
          <p:cNvPr id="25605" name="Picture 5" descr="rename me"/>
          <p:cNvPicPr>
            <a:picLocks noChangeAspect="1" noChangeArrowheads="1"/>
          </p:cNvPicPr>
          <p:nvPr/>
        </p:nvPicPr>
        <p:blipFill>
          <a:blip r:embed="rId2" cstate="print"/>
          <a:srcRect/>
          <a:stretch>
            <a:fillRect/>
          </a:stretch>
        </p:blipFill>
        <p:spPr bwMode="auto">
          <a:xfrm>
            <a:off x="381000" y="762000"/>
            <a:ext cx="2514600" cy="5267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114800" y="228600"/>
            <a:ext cx="4724400" cy="1143000"/>
          </a:xfrm>
        </p:spPr>
        <p:txBody>
          <a:bodyPr/>
          <a:lstStyle/>
          <a:p>
            <a:r>
              <a:rPr lang="en-US" b="1"/>
              <a:t>Data Recorder</a:t>
            </a:r>
          </a:p>
        </p:txBody>
      </p:sp>
      <p:sp>
        <p:nvSpPr>
          <p:cNvPr id="38916" name="Text Box 4"/>
          <p:cNvSpPr txBox="1">
            <a:spLocks noChangeArrowheads="1"/>
          </p:cNvSpPr>
          <p:nvPr/>
        </p:nvSpPr>
        <p:spPr bwMode="auto">
          <a:xfrm>
            <a:off x="4191000" y="1828800"/>
            <a:ext cx="4876800" cy="822325"/>
          </a:xfrm>
          <a:prstGeom prst="rect">
            <a:avLst/>
          </a:prstGeom>
          <a:noFill/>
          <a:ln w="9525">
            <a:noFill/>
            <a:miter lim="800000"/>
            <a:headEnd/>
            <a:tailEnd/>
          </a:ln>
          <a:effectLst/>
        </p:spPr>
        <p:txBody>
          <a:bodyPr>
            <a:spAutoFit/>
          </a:bodyPr>
          <a:lstStyle/>
          <a:p>
            <a:pPr>
              <a:spcBef>
                <a:spcPct val="50000"/>
              </a:spcBef>
            </a:pPr>
            <a:r>
              <a:rPr lang="en-US"/>
              <a:t>Used to record field data from cruises, agricultural research, and surveys.</a:t>
            </a:r>
          </a:p>
        </p:txBody>
      </p:sp>
      <p:graphicFrame>
        <p:nvGraphicFramePr>
          <p:cNvPr id="38917" name="Object 5"/>
          <p:cNvGraphicFramePr>
            <a:graphicFrameLocks noChangeAspect="1"/>
          </p:cNvGraphicFramePr>
          <p:nvPr/>
        </p:nvGraphicFramePr>
        <p:xfrm>
          <a:off x="685800" y="0"/>
          <a:ext cx="3378200" cy="6386513"/>
        </p:xfrm>
        <a:graphic>
          <a:graphicData uri="http://schemas.openxmlformats.org/presentationml/2006/ole">
            <p:oleObj spid="_x0000_s38917" name="Image" r:id="rId3" imgW="3377778" imgH="6387302"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28600" y="1447800"/>
            <a:ext cx="2743200" cy="3935413"/>
          </a:xfrm>
          <a:prstGeom prst="rect">
            <a:avLst/>
          </a:prstGeom>
          <a:noFill/>
          <a:ln w="9525">
            <a:noFill/>
            <a:miter lim="800000"/>
            <a:headEnd/>
            <a:tailEnd/>
          </a:ln>
          <a:effectLst/>
        </p:spPr>
        <p:txBody>
          <a:bodyPr>
            <a:spAutoFit/>
          </a:bodyPr>
          <a:lstStyle/>
          <a:p>
            <a:pPr>
              <a:spcBef>
                <a:spcPct val="50000"/>
              </a:spcBef>
            </a:pPr>
            <a:r>
              <a:rPr lang="en-US" sz="2800"/>
              <a:t>This tape is based on the relationship of circumference to diameter and is used for measuring the diameter of trees directly</a:t>
            </a:r>
          </a:p>
        </p:txBody>
      </p:sp>
      <p:sp>
        <p:nvSpPr>
          <p:cNvPr id="9221" name="Rectangle 5"/>
          <p:cNvSpPr>
            <a:spLocks noGrp="1" noChangeArrowheads="1"/>
          </p:cNvSpPr>
          <p:nvPr>
            <p:ph type="title"/>
          </p:nvPr>
        </p:nvSpPr>
        <p:spPr>
          <a:xfrm>
            <a:off x="685800" y="228600"/>
            <a:ext cx="7772400" cy="1143000"/>
          </a:xfrm>
        </p:spPr>
        <p:txBody>
          <a:bodyPr/>
          <a:lstStyle/>
          <a:p>
            <a:r>
              <a:rPr lang="en-US" sz="3200" b="1">
                <a:solidFill>
                  <a:schemeClr val="tx1"/>
                </a:solidFill>
              </a:rPr>
              <a:t>Diameter Tape</a:t>
            </a:r>
          </a:p>
        </p:txBody>
      </p:sp>
      <p:pic>
        <p:nvPicPr>
          <p:cNvPr id="9222" name="Picture 6" descr="diameter tape"/>
          <p:cNvPicPr>
            <a:picLocks noChangeAspect="1" noChangeArrowheads="1"/>
          </p:cNvPicPr>
          <p:nvPr/>
        </p:nvPicPr>
        <p:blipFill>
          <a:blip r:embed="rId2" cstate="print"/>
          <a:srcRect/>
          <a:stretch>
            <a:fillRect/>
          </a:stretch>
        </p:blipFill>
        <p:spPr bwMode="auto">
          <a:xfrm>
            <a:off x="3302000" y="1600200"/>
            <a:ext cx="5384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0-#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b="1"/>
              <a:t>Fire Weather Kit</a:t>
            </a:r>
          </a:p>
        </p:txBody>
      </p:sp>
      <p:pic>
        <p:nvPicPr>
          <p:cNvPr id="16388" name="Picture 4" descr="rename me"/>
          <p:cNvPicPr>
            <a:picLocks noChangeAspect="1" noChangeArrowheads="1"/>
          </p:cNvPicPr>
          <p:nvPr/>
        </p:nvPicPr>
        <p:blipFill>
          <a:blip r:embed="rId2" cstate="print"/>
          <a:srcRect/>
          <a:stretch>
            <a:fillRect/>
          </a:stretch>
        </p:blipFill>
        <p:spPr bwMode="auto">
          <a:xfrm>
            <a:off x="990600" y="1447800"/>
            <a:ext cx="7143750" cy="498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1+#ppt_w/2"/>
                                          </p:val>
                                        </p:tav>
                                        <p:tav tm="100000">
                                          <p:val>
                                            <p:strVal val="#ppt_x"/>
                                          </p:val>
                                        </p:tav>
                                      </p:tavLst>
                                    </p:anim>
                                    <p:anim calcmode="lin" valueType="num">
                                      <p:cBhvr additive="base">
                                        <p:cTn id="8" dur="50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r>
              <a:rPr lang="en-US"/>
              <a:t>Fire Weather Kit</a:t>
            </a:r>
          </a:p>
        </p:txBody>
      </p:sp>
      <p:sp>
        <p:nvSpPr>
          <p:cNvPr id="17411" name="Rectangle 3"/>
          <p:cNvSpPr>
            <a:spLocks noGrp="1" noChangeArrowheads="1"/>
          </p:cNvSpPr>
          <p:nvPr>
            <p:ph type="body" idx="1"/>
          </p:nvPr>
        </p:nvSpPr>
        <p:spPr>
          <a:xfrm>
            <a:off x="685800" y="1447800"/>
            <a:ext cx="7772400" cy="3200400"/>
          </a:xfrm>
        </p:spPr>
        <p:txBody>
          <a:bodyPr/>
          <a:lstStyle/>
          <a:p>
            <a:r>
              <a:rPr lang="en-US"/>
              <a:t>This kit includes a number of things the forester would use to determine if conditions are favorable for burning.  </a:t>
            </a:r>
          </a:p>
          <a:p>
            <a:r>
              <a:rPr lang="en-US"/>
              <a:t>Items include:  sling psychrometer, hand compass, wind meter, information notebook, etc.</a:t>
            </a:r>
          </a:p>
        </p:txBody>
      </p:sp>
      <p:pic>
        <p:nvPicPr>
          <p:cNvPr id="17412" name="Picture 4" descr="sl00631_"/>
          <p:cNvPicPr>
            <a:picLocks noChangeAspect="1" noChangeArrowheads="1"/>
          </p:cNvPicPr>
          <p:nvPr/>
        </p:nvPicPr>
        <p:blipFill>
          <a:blip r:embed="rId2" cstate="print"/>
          <a:srcRect/>
          <a:stretch>
            <a:fillRect/>
          </a:stretch>
        </p:blipFill>
        <p:spPr bwMode="auto">
          <a:xfrm>
            <a:off x="5562600" y="4267200"/>
            <a:ext cx="2209800" cy="217487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0" y="609600"/>
            <a:ext cx="4876800" cy="1143000"/>
          </a:xfrm>
        </p:spPr>
        <p:txBody>
          <a:bodyPr/>
          <a:lstStyle/>
          <a:p>
            <a:r>
              <a:rPr lang="en-US"/>
              <a:t>Tally Book</a:t>
            </a:r>
          </a:p>
        </p:txBody>
      </p:sp>
      <p:sp>
        <p:nvSpPr>
          <p:cNvPr id="55300" name="Text Box 4"/>
          <p:cNvSpPr txBox="1">
            <a:spLocks noChangeArrowheads="1"/>
          </p:cNvSpPr>
          <p:nvPr/>
        </p:nvSpPr>
        <p:spPr bwMode="auto">
          <a:xfrm>
            <a:off x="4648200" y="2209800"/>
            <a:ext cx="4953000" cy="822325"/>
          </a:xfrm>
          <a:prstGeom prst="rect">
            <a:avLst/>
          </a:prstGeom>
          <a:noFill/>
          <a:ln w="9525">
            <a:noFill/>
            <a:miter lim="800000"/>
            <a:headEnd/>
            <a:tailEnd/>
          </a:ln>
          <a:effectLst/>
        </p:spPr>
        <p:txBody>
          <a:bodyPr>
            <a:spAutoFit/>
          </a:bodyPr>
          <a:lstStyle/>
          <a:p>
            <a:pPr>
              <a:spcBef>
                <a:spcPct val="50000"/>
              </a:spcBef>
            </a:pPr>
            <a:r>
              <a:rPr lang="en-US"/>
              <a:t>Used to record field data from timber cruises.</a:t>
            </a:r>
          </a:p>
        </p:txBody>
      </p:sp>
      <p:graphicFrame>
        <p:nvGraphicFramePr>
          <p:cNvPr id="55301" name="Object 5"/>
          <p:cNvGraphicFramePr>
            <a:graphicFrameLocks noChangeAspect="1"/>
          </p:cNvGraphicFramePr>
          <p:nvPr/>
        </p:nvGraphicFramePr>
        <p:xfrm>
          <a:off x="304800" y="914400"/>
          <a:ext cx="3898900" cy="4622800"/>
        </p:xfrm>
        <a:graphic>
          <a:graphicData uri="http://schemas.openxmlformats.org/presentationml/2006/ole">
            <p:oleObj spid="_x0000_s55301" name="Image" r:id="rId4" imgW="3898413" imgH="4622222"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subTnLst>
                                    <p:audio>
                                      <p:cMediaNode>
                                        <p:cTn display="0" masterRel="sameClick">
                                          <p:stCondLst>
                                            <p:cond evt="begin" delay="0">
                                              <p:tn val="5"/>
                                            </p:cond>
                                          </p:stCondLst>
                                          <p:endCondLst>
                                            <p:cond evt="onStopAudio" delay="0">
                                              <p:tgtEl>
                                                <p:sldTgt/>
                                              </p:tgtEl>
                                            </p:cond>
                                          </p:endCondLst>
                                        </p:cTn>
                                        <p:tgtEl>
                                          <p:sndTgt r:embed="rId3" name="ricochet.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 calcmode="lin" valueType="num">
                                      <p:cBhvr additive="base">
                                        <p:cTn id="12" dur="500" fill="hold"/>
                                        <p:tgtEl>
                                          <p:spTgt spid="55300"/>
                                        </p:tgtEl>
                                        <p:attrNameLst>
                                          <p:attrName>ppt_x</p:attrName>
                                        </p:attrNameLst>
                                      </p:cBhvr>
                                      <p:tavLst>
                                        <p:tav tm="0">
                                          <p:val>
                                            <p:strVal val="0-#ppt_w/2"/>
                                          </p:val>
                                        </p:tav>
                                        <p:tav tm="100000">
                                          <p:val>
                                            <p:strVal val="#ppt_x"/>
                                          </p:val>
                                        </p:tav>
                                      </p:tavLst>
                                    </p:anim>
                                    <p:anim calcmode="lin" valueType="num">
                                      <p:cBhvr additive="base">
                                        <p:cTn id="13"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30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t>Fire Swatter</a:t>
            </a:r>
          </a:p>
        </p:txBody>
      </p:sp>
      <p:sp>
        <p:nvSpPr>
          <p:cNvPr id="43012" name="Text Box 4"/>
          <p:cNvSpPr txBox="1">
            <a:spLocks noChangeArrowheads="1"/>
          </p:cNvSpPr>
          <p:nvPr/>
        </p:nvSpPr>
        <p:spPr bwMode="auto">
          <a:xfrm>
            <a:off x="152400" y="2133600"/>
            <a:ext cx="3505200" cy="1917700"/>
          </a:xfrm>
          <a:prstGeom prst="rect">
            <a:avLst/>
          </a:prstGeom>
          <a:noFill/>
          <a:ln w="9525">
            <a:noFill/>
            <a:miter lim="800000"/>
            <a:headEnd/>
            <a:tailEnd/>
          </a:ln>
          <a:effectLst/>
        </p:spPr>
        <p:txBody>
          <a:bodyPr>
            <a:spAutoFit/>
          </a:bodyPr>
          <a:lstStyle/>
          <a:p>
            <a:pPr>
              <a:spcBef>
                <a:spcPct val="50000"/>
              </a:spcBef>
            </a:pPr>
            <a:r>
              <a:rPr lang="en-US"/>
              <a:t>A hand tool used in fire suppression.  The swatting action removes the available oxygen from the fire.</a:t>
            </a:r>
          </a:p>
        </p:txBody>
      </p:sp>
      <p:pic>
        <p:nvPicPr>
          <p:cNvPr id="43016" name="Picture 8" descr="fire swatter"/>
          <p:cNvPicPr>
            <a:picLocks noChangeAspect="1" noChangeArrowheads="1"/>
          </p:cNvPicPr>
          <p:nvPr/>
        </p:nvPicPr>
        <p:blipFill>
          <a:blip r:embed="rId3" cstate="print"/>
          <a:srcRect/>
          <a:stretch>
            <a:fillRect/>
          </a:stretch>
        </p:blipFill>
        <p:spPr bwMode="auto">
          <a:xfrm>
            <a:off x="4419600" y="2286000"/>
            <a:ext cx="3771900" cy="345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lide(fromBottom)">
                                      <p:cBhvr>
                                        <p:cTn id="7" dur="500"/>
                                        <p:tgtEl>
                                          <p:spTgt spid="43010"/>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additive="base">
                                        <p:cTn id="12" dur="500" fill="hold"/>
                                        <p:tgtEl>
                                          <p:spTgt spid="43012"/>
                                        </p:tgtEl>
                                        <p:attrNameLst>
                                          <p:attrName>ppt_x</p:attrName>
                                        </p:attrNameLst>
                                      </p:cBhvr>
                                      <p:tavLst>
                                        <p:tav tm="0">
                                          <p:val>
                                            <p:strVal val="0-#ppt_w/2"/>
                                          </p:val>
                                        </p:tav>
                                        <p:tav tm="100000">
                                          <p:val>
                                            <p:strVal val="#ppt_x"/>
                                          </p:val>
                                        </p:tav>
                                      </p:tavLst>
                                    </p:anim>
                                    <p:anim calcmode="lin" valueType="num">
                                      <p:cBhvr additive="base">
                                        <p:cTn id="13"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r>
              <a:rPr lang="en-US" b="1"/>
              <a:t>Dot Grid</a:t>
            </a:r>
          </a:p>
        </p:txBody>
      </p:sp>
      <p:sp>
        <p:nvSpPr>
          <p:cNvPr id="40964" name="Text Box 4"/>
          <p:cNvSpPr txBox="1">
            <a:spLocks noChangeArrowheads="1"/>
          </p:cNvSpPr>
          <p:nvPr/>
        </p:nvSpPr>
        <p:spPr bwMode="auto">
          <a:xfrm>
            <a:off x="7543800" y="2057400"/>
            <a:ext cx="2286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0965" name="Text Box 5"/>
          <p:cNvSpPr txBox="1">
            <a:spLocks noChangeArrowheads="1"/>
          </p:cNvSpPr>
          <p:nvPr/>
        </p:nvSpPr>
        <p:spPr bwMode="auto">
          <a:xfrm>
            <a:off x="6934200" y="2057400"/>
            <a:ext cx="2514600" cy="1552575"/>
          </a:xfrm>
          <a:prstGeom prst="rect">
            <a:avLst/>
          </a:prstGeom>
          <a:noFill/>
          <a:ln w="9525">
            <a:noFill/>
            <a:miter lim="800000"/>
            <a:headEnd/>
            <a:tailEnd/>
          </a:ln>
          <a:effectLst/>
        </p:spPr>
        <p:txBody>
          <a:bodyPr>
            <a:spAutoFit/>
          </a:bodyPr>
          <a:lstStyle/>
          <a:p>
            <a:pPr>
              <a:spcBef>
                <a:spcPct val="50000"/>
              </a:spcBef>
            </a:pPr>
            <a:r>
              <a:rPr lang="en-US"/>
              <a:t>Used in timber cruises and land measurement to determine area.</a:t>
            </a:r>
          </a:p>
        </p:txBody>
      </p:sp>
      <p:graphicFrame>
        <p:nvGraphicFramePr>
          <p:cNvPr id="40966" name="Object 6"/>
          <p:cNvGraphicFramePr>
            <a:graphicFrameLocks noChangeAspect="1"/>
          </p:cNvGraphicFramePr>
          <p:nvPr/>
        </p:nvGraphicFramePr>
        <p:xfrm>
          <a:off x="0" y="1981200"/>
          <a:ext cx="6792913" cy="3098800"/>
        </p:xfrm>
        <a:graphic>
          <a:graphicData uri="http://schemas.openxmlformats.org/presentationml/2006/ole">
            <p:oleObj spid="_x0000_s40966" name="Image" r:id="rId3" imgW="6793651" imgH="3098413"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0-#ppt_w/2"/>
                                          </p:val>
                                        </p:tav>
                                        <p:tav tm="100000">
                                          <p:val>
                                            <p:strVal val="#ppt_x"/>
                                          </p:val>
                                        </p:tav>
                                      </p:tavLst>
                                    </p:anim>
                                    <p:anim calcmode="lin" valueType="num">
                                      <p:cBhvr additive="base">
                                        <p:cTn id="14"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p:spPr>
        <p:txBody>
          <a:bodyPr/>
          <a:lstStyle/>
          <a:p>
            <a:r>
              <a:rPr lang="en-US" b="1"/>
              <a:t>Back-pack Fire Pump</a:t>
            </a:r>
          </a:p>
        </p:txBody>
      </p:sp>
      <p:sp>
        <p:nvSpPr>
          <p:cNvPr id="35844" name="Text Box 4"/>
          <p:cNvSpPr txBox="1">
            <a:spLocks noChangeArrowheads="1"/>
          </p:cNvSpPr>
          <p:nvPr/>
        </p:nvSpPr>
        <p:spPr bwMode="auto">
          <a:xfrm>
            <a:off x="4953000" y="2057400"/>
            <a:ext cx="4572000" cy="822325"/>
          </a:xfrm>
          <a:prstGeom prst="rect">
            <a:avLst/>
          </a:prstGeom>
          <a:noFill/>
          <a:ln w="9525">
            <a:noFill/>
            <a:miter lim="800000"/>
            <a:headEnd/>
            <a:tailEnd/>
          </a:ln>
          <a:effectLst/>
        </p:spPr>
        <p:txBody>
          <a:bodyPr>
            <a:spAutoFit/>
          </a:bodyPr>
          <a:lstStyle/>
          <a:p>
            <a:pPr>
              <a:spcBef>
                <a:spcPct val="50000"/>
              </a:spcBef>
            </a:pPr>
            <a:r>
              <a:rPr lang="en-US"/>
              <a:t>Fire suppression water pump, useful for controlling small fires.</a:t>
            </a:r>
          </a:p>
        </p:txBody>
      </p:sp>
      <p:pic>
        <p:nvPicPr>
          <p:cNvPr id="35845" name="Picture 5" descr="rename me"/>
          <p:cNvPicPr>
            <a:picLocks noChangeAspect="1" noChangeArrowheads="1"/>
          </p:cNvPicPr>
          <p:nvPr/>
        </p:nvPicPr>
        <p:blipFill>
          <a:blip r:embed="rId2" cstate="print"/>
          <a:srcRect/>
          <a:stretch>
            <a:fillRect/>
          </a:stretch>
        </p:blipFill>
        <p:spPr bwMode="auto">
          <a:xfrm>
            <a:off x="381000" y="1752600"/>
            <a:ext cx="4202113"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500" fill="hold"/>
                                        <p:tgtEl>
                                          <p:spTgt spid="35844"/>
                                        </p:tgtEl>
                                        <p:attrNameLst>
                                          <p:attrName>ppt_x</p:attrName>
                                        </p:attrNameLst>
                                      </p:cBhvr>
                                      <p:tavLst>
                                        <p:tav tm="0">
                                          <p:val>
                                            <p:strVal val="0-#ppt_w/2"/>
                                          </p:val>
                                        </p:tav>
                                        <p:tav tm="100000">
                                          <p:val>
                                            <p:strVal val="#ppt_x"/>
                                          </p:val>
                                        </p:tav>
                                      </p:tavLst>
                                    </p:anim>
                                    <p:anim calcmode="lin" valueType="num">
                                      <p:cBhvr additive="base">
                                        <p:cTn id="14"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304800"/>
            <a:ext cx="7772400" cy="914400"/>
          </a:xfrm>
        </p:spPr>
        <p:txBody>
          <a:bodyPr/>
          <a:lstStyle/>
          <a:p>
            <a:r>
              <a:rPr lang="en-US"/>
              <a:t>Plant Press</a:t>
            </a:r>
          </a:p>
        </p:txBody>
      </p:sp>
      <p:sp>
        <p:nvSpPr>
          <p:cNvPr id="31748" name="Text Box 4"/>
          <p:cNvSpPr txBox="1">
            <a:spLocks noChangeArrowheads="1"/>
          </p:cNvSpPr>
          <p:nvPr/>
        </p:nvSpPr>
        <p:spPr bwMode="auto">
          <a:xfrm>
            <a:off x="609600" y="1295400"/>
            <a:ext cx="8001000" cy="1552575"/>
          </a:xfrm>
          <a:prstGeom prst="rect">
            <a:avLst/>
          </a:prstGeom>
          <a:noFill/>
          <a:ln w="9525">
            <a:noFill/>
            <a:miter lim="800000"/>
            <a:headEnd/>
            <a:tailEnd/>
          </a:ln>
          <a:effectLst/>
        </p:spPr>
        <p:txBody>
          <a:bodyPr>
            <a:spAutoFit/>
          </a:bodyPr>
          <a:lstStyle/>
          <a:p>
            <a:pPr>
              <a:spcBef>
                <a:spcPct val="50000"/>
              </a:spcBef>
            </a:pPr>
            <a:r>
              <a:rPr lang="en-US"/>
              <a:t>Used to press plants so that quality herbarium samples can be made.  Plants are pressed flat so that they are easily attached to pages.  Moisture is removed during the process so that leaves to not deteriorate.</a:t>
            </a:r>
          </a:p>
        </p:txBody>
      </p:sp>
      <p:pic>
        <p:nvPicPr>
          <p:cNvPr id="31749" name="Picture 5" descr="rename me"/>
          <p:cNvPicPr>
            <a:picLocks noChangeAspect="1" noChangeArrowheads="1"/>
          </p:cNvPicPr>
          <p:nvPr/>
        </p:nvPicPr>
        <p:blipFill>
          <a:blip r:embed="rId2" cstate="print"/>
          <a:srcRect/>
          <a:stretch>
            <a:fillRect/>
          </a:stretch>
        </p:blipFill>
        <p:spPr bwMode="auto">
          <a:xfrm>
            <a:off x="838200" y="3048000"/>
            <a:ext cx="75819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0-#ppt_w/2"/>
                                          </p:val>
                                        </p:tav>
                                        <p:tav tm="100000">
                                          <p:val>
                                            <p:strVal val="#ppt_x"/>
                                          </p:val>
                                        </p:tav>
                                      </p:tavLst>
                                    </p:anim>
                                    <p:anim calcmode="lin" valueType="num">
                                      <p:cBhvr additive="base">
                                        <p:cTn id="14"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Current Meter</a:t>
            </a:r>
          </a:p>
        </p:txBody>
      </p:sp>
      <p:sp>
        <p:nvSpPr>
          <p:cNvPr id="37892" name="Text Box 4"/>
          <p:cNvSpPr txBox="1">
            <a:spLocks noChangeArrowheads="1"/>
          </p:cNvSpPr>
          <p:nvPr/>
        </p:nvSpPr>
        <p:spPr bwMode="auto">
          <a:xfrm>
            <a:off x="6096000" y="2133600"/>
            <a:ext cx="3200400" cy="1187450"/>
          </a:xfrm>
          <a:prstGeom prst="rect">
            <a:avLst/>
          </a:prstGeom>
          <a:noFill/>
          <a:ln w="9525">
            <a:noFill/>
            <a:miter lim="800000"/>
            <a:headEnd/>
            <a:tailEnd/>
          </a:ln>
          <a:effectLst/>
        </p:spPr>
        <p:txBody>
          <a:bodyPr>
            <a:spAutoFit/>
          </a:bodyPr>
          <a:lstStyle/>
          <a:p>
            <a:pPr>
              <a:spcBef>
                <a:spcPct val="50000"/>
              </a:spcBef>
            </a:pPr>
            <a:r>
              <a:rPr lang="en-US"/>
              <a:t>Used to measure water velocity in creeks, streams, etc.</a:t>
            </a:r>
          </a:p>
        </p:txBody>
      </p:sp>
      <p:graphicFrame>
        <p:nvGraphicFramePr>
          <p:cNvPr id="37893" name="Object 5"/>
          <p:cNvGraphicFramePr>
            <a:graphicFrameLocks noChangeAspect="1"/>
          </p:cNvGraphicFramePr>
          <p:nvPr/>
        </p:nvGraphicFramePr>
        <p:xfrm>
          <a:off x="381000" y="1905000"/>
          <a:ext cx="5549900" cy="3708400"/>
        </p:xfrm>
        <a:graphic>
          <a:graphicData uri="http://schemas.openxmlformats.org/presentationml/2006/ole">
            <p:oleObj spid="_x0000_s37893" name="Image" r:id="rId4" imgW="5549206" imgH="3707937"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additive="base">
                                        <p:cTn id="12" dur="500" fill="hold"/>
                                        <p:tgtEl>
                                          <p:spTgt spid="37892"/>
                                        </p:tgtEl>
                                        <p:attrNameLst>
                                          <p:attrName>ppt_x</p:attrName>
                                        </p:attrNameLst>
                                      </p:cBhvr>
                                      <p:tavLst>
                                        <p:tav tm="0">
                                          <p:val>
                                            <p:strVal val="0-#ppt_w/2"/>
                                          </p:val>
                                        </p:tav>
                                        <p:tav tm="100000">
                                          <p:val>
                                            <p:strVal val="#ppt_x"/>
                                          </p:val>
                                        </p:tav>
                                      </p:tavLst>
                                    </p:anim>
                                    <p:anim calcmode="lin" valueType="num">
                                      <p:cBhvr additive="base">
                                        <p:cTn id="13"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r>
              <a:rPr lang="en-US" b="1"/>
              <a:t>Flow Meter</a:t>
            </a:r>
          </a:p>
        </p:txBody>
      </p:sp>
      <p:sp>
        <p:nvSpPr>
          <p:cNvPr id="44038" name="Text Box 6"/>
          <p:cNvSpPr txBox="1">
            <a:spLocks noChangeArrowheads="1"/>
          </p:cNvSpPr>
          <p:nvPr/>
        </p:nvSpPr>
        <p:spPr bwMode="auto">
          <a:xfrm>
            <a:off x="4114800" y="1905000"/>
            <a:ext cx="3886200" cy="1917700"/>
          </a:xfrm>
          <a:prstGeom prst="rect">
            <a:avLst/>
          </a:prstGeom>
          <a:noFill/>
          <a:ln w="9525">
            <a:noFill/>
            <a:miter lim="800000"/>
            <a:headEnd/>
            <a:tailEnd/>
          </a:ln>
          <a:effectLst/>
        </p:spPr>
        <p:txBody>
          <a:bodyPr>
            <a:spAutoFit/>
          </a:bodyPr>
          <a:lstStyle/>
          <a:p>
            <a:pPr>
              <a:spcBef>
                <a:spcPct val="50000"/>
              </a:spcBef>
            </a:pPr>
            <a:r>
              <a:rPr lang="en-US"/>
              <a:t>Used to measure water velocity in areas such as storm runoff areas, streams, rivers, and partially filled pipes.</a:t>
            </a:r>
          </a:p>
        </p:txBody>
      </p:sp>
      <p:graphicFrame>
        <p:nvGraphicFramePr>
          <p:cNvPr id="44039" name="Object 7"/>
          <p:cNvGraphicFramePr>
            <a:graphicFrameLocks noChangeAspect="1"/>
          </p:cNvGraphicFramePr>
          <p:nvPr/>
        </p:nvGraphicFramePr>
        <p:xfrm>
          <a:off x="304800" y="1447800"/>
          <a:ext cx="3800475" cy="4311650"/>
        </p:xfrm>
        <a:graphic>
          <a:graphicData uri="http://schemas.openxmlformats.org/presentationml/2006/ole">
            <p:oleObj spid="_x0000_s44039" name="Image" r:id="rId3" imgW="4241270" imgH="4812698" progId="Photoshop.Image.6">
              <p:embed/>
            </p:oleObj>
          </a:graphicData>
        </a:graphic>
      </p:graphicFrame>
      <p:pic>
        <p:nvPicPr>
          <p:cNvPr id="44040" name="Picture 8" descr="rename me"/>
          <p:cNvPicPr>
            <a:picLocks noChangeAspect="1" noChangeArrowheads="1"/>
          </p:cNvPicPr>
          <p:nvPr/>
        </p:nvPicPr>
        <p:blipFill>
          <a:blip r:embed="rId4" cstate="print"/>
          <a:srcRect/>
          <a:stretch>
            <a:fillRect/>
          </a:stretch>
        </p:blipFill>
        <p:spPr bwMode="auto">
          <a:xfrm>
            <a:off x="7867650" y="1447800"/>
            <a:ext cx="1025525"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0-#ppt_w/2"/>
                                          </p:val>
                                        </p:tav>
                                        <p:tav tm="100000">
                                          <p:val>
                                            <p:strVal val="#ppt_x"/>
                                          </p:val>
                                        </p:tav>
                                      </p:tavLst>
                                    </p:anim>
                                    <p:anim calcmode="lin" valueType="num">
                                      <p:cBhvr additive="base">
                                        <p:cTn id="14"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Soil Test Kit</a:t>
            </a:r>
          </a:p>
        </p:txBody>
      </p:sp>
      <p:sp>
        <p:nvSpPr>
          <p:cNvPr id="54276" name="Text Box 4"/>
          <p:cNvSpPr txBox="1">
            <a:spLocks noChangeArrowheads="1"/>
          </p:cNvSpPr>
          <p:nvPr/>
        </p:nvSpPr>
        <p:spPr bwMode="auto">
          <a:xfrm>
            <a:off x="5486400" y="2133600"/>
            <a:ext cx="3657600" cy="1552575"/>
          </a:xfrm>
          <a:prstGeom prst="rect">
            <a:avLst/>
          </a:prstGeom>
          <a:noFill/>
          <a:ln w="9525">
            <a:noFill/>
            <a:miter lim="800000"/>
            <a:headEnd/>
            <a:tailEnd/>
          </a:ln>
          <a:effectLst/>
        </p:spPr>
        <p:txBody>
          <a:bodyPr>
            <a:spAutoFit/>
          </a:bodyPr>
          <a:lstStyle/>
          <a:p>
            <a:pPr>
              <a:spcBef>
                <a:spcPct val="50000"/>
              </a:spcBef>
            </a:pPr>
            <a:r>
              <a:rPr lang="en-US"/>
              <a:t>A test kit designed soil analysis.  Most kits include tests for pH, phosphorous, potassium, and nitrogen</a:t>
            </a:r>
          </a:p>
        </p:txBody>
      </p:sp>
      <p:pic>
        <p:nvPicPr>
          <p:cNvPr id="54277" name="Picture 5" descr="rename me"/>
          <p:cNvPicPr>
            <a:picLocks noChangeAspect="1" noChangeArrowheads="1"/>
          </p:cNvPicPr>
          <p:nvPr/>
        </p:nvPicPr>
        <p:blipFill>
          <a:blip r:embed="rId2" cstate="print"/>
          <a:srcRect/>
          <a:stretch>
            <a:fillRect/>
          </a:stretch>
        </p:blipFill>
        <p:spPr bwMode="auto">
          <a:xfrm>
            <a:off x="838200" y="1981200"/>
            <a:ext cx="4375150" cy="3660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additive="base">
                                        <p:cTn id="13" dur="500" fill="hold"/>
                                        <p:tgtEl>
                                          <p:spTgt spid="54276"/>
                                        </p:tgtEl>
                                        <p:attrNameLst>
                                          <p:attrName>ppt_x</p:attrName>
                                        </p:attrNameLst>
                                      </p:cBhvr>
                                      <p:tavLst>
                                        <p:tav tm="0">
                                          <p:val>
                                            <p:strVal val="0-#ppt_w/2"/>
                                          </p:val>
                                        </p:tav>
                                        <p:tav tm="100000">
                                          <p:val>
                                            <p:strVal val="#ppt_x"/>
                                          </p:val>
                                        </p:tav>
                                      </p:tavLst>
                                    </p:anim>
                                    <p:anim calcmode="lin" valueType="num">
                                      <p:cBhvr additive="base">
                                        <p:cTn id="14"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t>Increment Borer</a:t>
            </a:r>
          </a:p>
        </p:txBody>
      </p:sp>
      <p:sp>
        <p:nvSpPr>
          <p:cNvPr id="12292" name="Text Box 4"/>
          <p:cNvSpPr txBox="1">
            <a:spLocks noChangeArrowheads="1"/>
          </p:cNvSpPr>
          <p:nvPr/>
        </p:nvSpPr>
        <p:spPr bwMode="auto">
          <a:xfrm>
            <a:off x="152400" y="2209800"/>
            <a:ext cx="3124200" cy="1552575"/>
          </a:xfrm>
          <a:prstGeom prst="rect">
            <a:avLst/>
          </a:prstGeom>
          <a:noFill/>
          <a:ln w="9525">
            <a:noFill/>
            <a:miter lim="800000"/>
            <a:headEnd/>
            <a:tailEnd/>
          </a:ln>
          <a:effectLst/>
        </p:spPr>
        <p:txBody>
          <a:bodyPr>
            <a:spAutoFit/>
          </a:bodyPr>
          <a:lstStyle/>
          <a:p>
            <a:pPr>
              <a:spcBef>
                <a:spcPct val="50000"/>
              </a:spcBef>
            </a:pPr>
            <a:r>
              <a:rPr lang="en-US"/>
              <a:t>This tool is used to extract cores from trees for the determination of growth and age</a:t>
            </a:r>
          </a:p>
        </p:txBody>
      </p:sp>
      <p:pic>
        <p:nvPicPr>
          <p:cNvPr id="12293" name="Picture 5" descr="Increment Borer 1"/>
          <p:cNvPicPr>
            <a:picLocks noChangeAspect="1" noChangeArrowheads="1"/>
          </p:cNvPicPr>
          <p:nvPr/>
        </p:nvPicPr>
        <p:blipFill>
          <a:blip r:embed="rId2" cstate="print"/>
          <a:srcRect/>
          <a:stretch>
            <a:fillRect/>
          </a:stretch>
        </p:blipFill>
        <p:spPr bwMode="auto">
          <a:xfrm>
            <a:off x="3581400" y="2362200"/>
            <a:ext cx="4927600" cy="3721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500" fill="hold"/>
                                        <p:tgtEl>
                                          <p:spTgt spid="12292"/>
                                        </p:tgtEl>
                                        <p:attrNameLst>
                                          <p:attrName>ppt_x</p:attrName>
                                        </p:attrNameLst>
                                      </p:cBhvr>
                                      <p:tavLst>
                                        <p:tav tm="0">
                                          <p:val>
                                            <p:strVal val="0-#ppt_w/2"/>
                                          </p:val>
                                        </p:tav>
                                        <p:tav tm="100000">
                                          <p:val>
                                            <p:strVal val="#ppt_x"/>
                                          </p:val>
                                        </p:tav>
                                      </p:tavLst>
                                    </p:anim>
                                    <p:anim calcmode="lin" valueType="num">
                                      <p:cBhvr additive="base">
                                        <p:cTn id="16"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304800"/>
            <a:ext cx="4038600" cy="1447800"/>
          </a:xfrm>
        </p:spPr>
        <p:txBody>
          <a:bodyPr/>
          <a:lstStyle/>
          <a:p>
            <a:r>
              <a:rPr lang="en-US"/>
              <a:t>Water Sampler</a:t>
            </a:r>
          </a:p>
        </p:txBody>
      </p:sp>
      <p:sp>
        <p:nvSpPr>
          <p:cNvPr id="59396" name="Text Box 4"/>
          <p:cNvSpPr txBox="1">
            <a:spLocks noChangeArrowheads="1"/>
          </p:cNvSpPr>
          <p:nvPr/>
        </p:nvSpPr>
        <p:spPr bwMode="auto">
          <a:xfrm>
            <a:off x="457200" y="2209800"/>
            <a:ext cx="3886200" cy="822325"/>
          </a:xfrm>
          <a:prstGeom prst="rect">
            <a:avLst/>
          </a:prstGeom>
          <a:noFill/>
          <a:ln w="9525">
            <a:noFill/>
            <a:miter lim="800000"/>
            <a:headEnd/>
            <a:tailEnd/>
          </a:ln>
          <a:effectLst/>
        </p:spPr>
        <p:txBody>
          <a:bodyPr>
            <a:spAutoFit/>
          </a:bodyPr>
          <a:lstStyle/>
          <a:p>
            <a:pPr>
              <a:spcBef>
                <a:spcPct val="50000"/>
              </a:spcBef>
            </a:pPr>
            <a:r>
              <a:rPr lang="en-US"/>
              <a:t>Useful in collecting water samples from specific depths.</a:t>
            </a:r>
          </a:p>
        </p:txBody>
      </p:sp>
      <p:pic>
        <p:nvPicPr>
          <p:cNvPr id="59397" name="Picture 5" descr="rename me"/>
          <p:cNvPicPr>
            <a:picLocks noChangeAspect="1" noChangeArrowheads="1"/>
          </p:cNvPicPr>
          <p:nvPr/>
        </p:nvPicPr>
        <p:blipFill>
          <a:blip r:embed="rId2" cstate="print"/>
          <a:srcRect/>
          <a:stretch>
            <a:fillRect/>
          </a:stretch>
        </p:blipFill>
        <p:spPr bwMode="auto">
          <a:xfrm>
            <a:off x="4648200" y="1447800"/>
            <a:ext cx="3859213" cy="4300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6"/>
                                        </p:tgtEl>
                                        <p:attrNameLst>
                                          <p:attrName>style.visibility</p:attrName>
                                        </p:attrNameLst>
                                      </p:cBhvr>
                                      <p:to>
                                        <p:strVal val="visible"/>
                                      </p:to>
                                    </p:set>
                                    <p:anim calcmode="lin" valueType="num">
                                      <p:cBhvr additive="base">
                                        <p:cTn id="13" dur="500" fill="hold"/>
                                        <p:tgtEl>
                                          <p:spTgt spid="59396"/>
                                        </p:tgtEl>
                                        <p:attrNameLst>
                                          <p:attrName>ppt_x</p:attrName>
                                        </p:attrNameLst>
                                      </p:cBhvr>
                                      <p:tavLst>
                                        <p:tav tm="0">
                                          <p:val>
                                            <p:strVal val="0-#ppt_w/2"/>
                                          </p:val>
                                        </p:tav>
                                        <p:tav tm="100000">
                                          <p:val>
                                            <p:strVal val="#ppt_x"/>
                                          </p:val>
                                        </p:tav>
                                      </p:tavLst>
                                    </p:anim>
                                    <p:anim calcmode="lin" valueType="num">
                                      <p:cBhvr additive="base">
                                        <p:cTn id="14"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381000"/>
            <a:ext cx="5029200" cy="1143000"/>
          </a:xfrm>
        </p:spPr>
        <p:txBody>
          <a:bodyPr/>
          <a:lstStyle/>
          <a:p>
            <a:r>
              <a:rPr lang="en-US"/>
              <a:t>Densiometer</a:t>
            </a:r>
          </a:p>
        </p:txBody>
      </p:sp>
      <p:sp>
        <p:nvSpPr>
          <p:cNvPr id="39940" name="Text Box 4"/>
          <p:cNvSpPr txBox="1">
            <a:spLocks noChangeArrowheads="1"/>
          </p:cNvSpPr>
          <p:nvPr/>
        </p:nvSpPr>
        <p:spPr bwMode="auto">
          <a:xfrm>
            <a:off x="304800" y="2057400"/>
            <a:ext cx="5181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9941" name="Text Box 5"/>
          <p:cNvSpPr txBox="1">
            <a:spLocks noChangeArrowheads="1"/>
          </p:cNvSpPr>
          <p:nvPr/>
        </p:nvSpPr>
        <p:spPr bwMode="auto">
          <a:xfrm>
            <a:off x="228600" y="2895600"/>
            <a:ext cx="5105400" cy="822325"/>
          </a:xfrm>
          <a:prstGeom prst="rect">
            <a:avLst/>
          </a:prstGeom>
          <a:noFill/>
          <a:ln w="9525">
            <a:noFill/>
            <a:miter lim="800000"/>
            <a:headEnd/>
            <a:tailEnd/>
          </a:ln>
          <a:effectLst/>
        </p:spPr>
        <p:txBody>
          <a:bodyPr>
            <a:spAutoFit/>
          </a:bodyPr>
          <a:lstStyle/>
          <a:p>
            <a:pPr>
              <a:spcBef>
                <a:spcPct val="50000"/>
              </a:spcBef>
            </a:pPr>
            <a:r>
              <a:rPr lang="en-US"/>
              <a:t>A useful tool for quickly estimating canopy coverage in a timber stand.</a:t>
            </a:r>
          </a:p>
        </p:txBody>
      </p:sp>
      <p:graphicFrame>
        <p:nvGraphicFramePr>
          <p:cNvPr id="39943" name="Object 7"/>
          <p:cNvGraphicFramePr>
            <a:graphicFrameLocks noChangeAspect="1"/>
          </p:cNvGraphicFramePr>
          <p:nvPr/>
        </p:nvGraphicFramePr>
        <p:xfrm>
          <a:off x="5181600" y="914400"/>
          <a:ext cx="3171825" cy="5357813"/>
        </p:xfrm>
        <a:graphic>
          <a:graphicData uri="http://schemas.openxmlformats.org/presentationml/2006/ole">
            <p:oleObj spid="_x0000_s39943" name="Image" r:id="rId4" imgW="4368254" imgH="7377778"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randombar(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additive="base">
                                        <p:cTn id="12" dur="500" fill="hold"/>
                                        <p:tgtEl>
                                          <p:spTgt spid="39941"/>
                                        </p:tgtEl>
                                        <p:attrNameLst>
                                          <p:attrName>ppt_x</p:attrName>
                                        </p:attrNameLst>
                                      </p:cBhvr>
                                      <p:tavLst>
                                        <p:tav tm="0">
                                          <p:val>
                                            <p:strVal val="0-#ppt_w/2"/>
                                          </p:val>
                                        </p:tav>
                                        <p:tav tm="100000">
                                          <p:val>
                                            <p:strVal val="#ppt_x"/>
                                          </p:val>
                                        </p:tav>
                                      </p:tavLst>
                                    </p:anim>
                                    <p:anim calcmode="lin" valueType="num">
                                      <p:cBhvr additive="base">
                                        <p:cTn id="13" dur="500" fill="hold"/>
                                        <p:tgtEl>
                                          <p:spTgt spid="399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Water Test Kit</a:t>
            </a:r>
          </a:p>
        </p:txBody>
      </p:sp>
      <p:sp>
        <p:nvSpPr>
          <p:cNvPr id="33797" name="Text Box 5"/>
          <p:cNvSpPr txBox="1">
            <a:spLocks noChangeArrowheads="1"/>
          </p:cNvSpPr>
          <p:nvPr/>
        </p:nvSpPr>
        <p:spPr bwMode="auto">
          <a:xfrm>
            <a:off x="152400" y="1981200"/>
            <a:ext cx="2743200" cy="2465388"/>
          </a:xfrm>
          <a:prstGeom prst="rect">
            <a:avLst/>
          </a:prstGeom>
          <a:noFill/>
          <a:ln w="9525">
            <a:noFill/>
            <a:miter lim="800000"/>
            <a:headEnd/>
            <a:tailEnd/>
          </a:ln>
          <a:effectLst/>
        </p:spPr>
        <p:txBody>
          <a:bodyPr>
            <a:spAutoFit/>
          </a:bodyPr>
          <a:lstStyle/>
          <a:p>
            <a:pPr>
              <a:spcBef>
                <a:spcPct val="50000"/>
              </a:spcBef>
              <a:buFontTx/>
              <a:buChar char="•"/>
            </a:pPr>
            <a:r>
              <a:rPr lang="en-US"/>
              <a:t>These test kits can contain various tests.  </a:t>
            </a:r>
          </a:p>
          <a:p>
            <a:pPr>
              <a:spcBef>
                <a:spcPct val="50000"/>
              </a:spcBef>
              <a:buFontTx/>
              <a:buChar char="•"/>
            </a:pPr>
            <a:r>
              <a:rPr lang="en-US"/>
              <a:t>Most include tests for nitrates, nitrites, pH, and ammonia.</a:t>
            </a:r>
          </a:p>
        </p:txBody>
      </p:sp>
      <p:pic>
        <p:nvPicPr>
          <p:cNvPr id="33798" name="Picture 6" descr="rename me"/>
          <p:cNvPicPr>
            <a:picLocks noChangeAspect="1" noChangeArrowheads="1"/>
          </p:cNvPicPr>
          <p:nvPr/>
        </p:nvPicPr>
        <p:blipFill>
          <a:blip r:embed="rId2" cstate="print"/>
          <a:srcRect/>
          <a:stretch>
            <a:fillRect/>
          </a:stretch>
        </p:blipFill>
        <p:spPr bwMode="auto">
          <a:xfrm>
            <a:off x="3581400" y="1981200"/>
            <a:ext cx="4616450" cy="307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0-#ppt_w/2"/>
                                          </p:val>
                                        </p:tav>
                                        <p:tav tm="100000">
                                          <p:val>
                                            <p:strVal val="#ppt_x"/>
                                          </p:val>
                                        </p:tav>
                                      </p:tavLst>
                                    </p:anim>
                                    <p:anim calcmode="lin" valueType="num">
                                      <p:cBhvr additive="base">
                                        <p:cTn id="14"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114800" y="609600"/>
            <a:ext cx="5334000" cy="1143000"/>
          </a:xfrm>
        </p:spPr>
        <p:txBody>
          <a:bodyPr/>
          <a:lstStyle/>
          <a:p>
            <a:r>
              <a:rPr lang="en-US"/>
              <a:t>pH Meter</a:t>
            </a:r>
          </a:p>
        </p:txBody>
      </p:sp>
      <p:sp>
        <p:nvSpPr>
          <p:cNvPr id="48132" name="Text Box 4"/>
          <p:cNvSpPr txBox="1">
            <a:spLocks noChangeArrowheads="1"/>
          </p:cNvSpPr>
          <p:nvPr/>
        </p:nvSpPr>
        <p:spPr bwMode="auto">
          <a:xfrm>
            <a:off x="3886200" y="2286000"/>
            <a:ext cx="5257800" cy="457200"/>
          </a:xfrm>
          <a:prstGeom prst="rect">
            <a:avLst/>
          </a:prstGeom>
          <a:noFill/>
          <a:ln w="9525">
            <a:noFill/>
            <a:miter lim="800000"/>
            <a:headEnd/>
            <a:tailEnd/>
          </a:ln>
          <a:effectLst/>
        </p:spPr>
        <p:txBody>
          <a:bodyPr>
            <a:spAutoFit/>
          </a:bodyPr>
          <a:lstStyle/>
          <a:p>
            <a:pPr>
              <a:spcBef>
                <a:spcPct val="50000"/>
              </a:spcBef>
            </a:pPr>
            <a:r>
              <a:rPr lang="en-US"/>
              <a:t>Used to determine the pH of water or soil</a:t>
            </a:r>
          </a:p>
        </p:txBody>
      </p:sp>
      <p:graphicFrame>
        <p:nvGraphicFramePr>
          <p:cNvPr id="48133" name="Object 5"/>
          <p:cNvGraphicFramePr>
            <a:graphicFrameLocks noChangeAspect="1"/>
          </p:cNvGraphicFramePr>
          <p:nvPr/>
        </p:nvGraphicFramePr>
        <p:xfrm>
          <a:off x="381000" y="304800"/>
          <a:ext cx="3429000" cy="5895975"/>
        </p:xfrm>
        <a:graphic>
          <a:graphicData uri="http://schemas.openxmlformats.org/presentationml/2006/ole">
            <p:oleObj spid="_x0000_s48133" name="Image" r:id="rId4" imgW="4571429" imgH="7860317"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additive="base">
                                        <p:cTn id="13" dur="500" fill="hold"/>
                                        <p:tgtEl>
                                          <p:spTgt spid="48132"/>
                                        </p:tgtEl>
                                        <p:attrNameLst>
                                          <p:attrName>ppt_x</p:attrName>
                                        </p:attrNameLst>
                                      </p:cBhvr>
                                      <p:tavLst>
                                        <p:tav tm="0">
                                          <p:val>
                                            <p:strVal val="0-#ppt_w/2"/>
                                          </p:val>
                                        </p:tav>
                                        <p:tav tm="100000">
                                          <p:val>
                                            <p:strVal val="#ppt_x"/>
                                          </p:val>
                                        </p:tav>
                                      </p:tavLst>
                                    </p:anim>
                                    <p:anim calcmode="lin" valueType="num">
                                      <p:cBhvr additive="base">
                                        <p:cTn id="14" dur="500" fill="hold"/>
                                        <p:tgtEl>
                                          <p:spTgt spid="481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t>Hand Lens</a:t>
            </a:r>
          </a:p>
        </p:txBody>
      </p:sp>
      <p:sp>
        <p:nvSpPr>
          <p:cNvPr id="29700" name="Text Box 4"/>
          <p:cNvSpPr txBox="1">
            <a:spLocks noChangeArrowheads="1"/>
          </p:cNvSpPr>
          <p:nvPr/>
        </p:nvSpPr>
        <p:spPr bwMode="auto">
          <a:xfrm>
            <a:off x="4876800" y="2286000"/>
            <a:ext cx="3902075" cy="1917700"/>
          </a:xfrm>
          <a:prstGeom prst="rect">
            <a:avLst/>
          </a:prstGeom>
          <a:noFill/>
          <a:ln w="9525">
            <a:noFill/>
            <a:miter lim="800000"/>
            <a:headEnd/>
            <a:tailEnd/>
          </a:ln>
          <a:effectLst/>
        </p:spPr>
        <p:txBody>
          <a:bodyPr>
            <a:spAutoFit/>
          </a:bodyPr>
          <a:lstStyle/>
          <a:p>
            <a:pPr>
              <a:buFontTx/>
              <a:buChar char="•"/>
            </a:pPr>
            <a:r>
              <a:rPr lang="en-US"/>
              <a:t>Useful for examining small objects such as insects or flower parts.</a:t>
            </a:r>
          </a:p>
          <a:p>
            <a:endParaRPr lang="en-US"/>
          </a:p>
          <a:p>
            <a:pPr>
              <a:buFontTx/>
              <a:buChar char="•"/>
            </a:pPr>
            <a:endParaRPr lang="en-US"/>
          </a:p>
        </p:txBody>
      </p:sp>
      <p:pic>
        <p:nvPicPr>
          <p:cNvPr id="29701" name="Picture 5" descr="rename me"/>
          <p:cNvPicPr>
            <a:picLocks noChangeAspect="1" noChangeArrowheads="1"/>
          </p:cNvPicPr>
          <p:nvPr/>
        </p:nvPicPr>
        <p:blipFill>
          <a:blip r:embed="rId2" cstate="print"/>
          <a:srcRect/>
          <a:stretch>
            <a:fillRect/>
          </a:stretch>
        </p:blipFill>
        <p:spPr bwMode="auto">
          <a:xfrm>
            <a:off x="533400" y="2133600"/>
            <a:ext cx="3790950" cy="3433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0-#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70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6000" b="1"/>
              <a:t>The End</a:t>
            </a:r>
          </a:p>
        </p:txBody>
      </p:sp>
      <p:pic>
        <p:nvPicPr>
          <p:cNvPr id="61443" name="Picture 3" descr="bd07306_"/>
          <p:cNvPicPr>
            <a:picLocks noChangeAspect="1" noChangeArrowheads="1"/>
          </p:cNvPicPr>
          <p:nvPr/>
        </p:nvPicPr>
        <p:blipFill>
          <a:blip r:embed="rId2" cstate="print"/>
          <a:srcRect/>
          <a:stretch>
            <a:fillRect/>
          </a:stretch>
        </p:blipFill>
        <p:spPr bwMode="auto">
          <a:xfrm>
            <a:off x="2667000" y="1981200"/>
            <a:ext cx="4079875"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r>
              <a:rPr lang="en-US" b="1"/>
              <a:t>Bark Gauge</a:t>
            </a:r>
          </a:p>
        </p:txBody>
      </p:sp>
      <p:sp>
        <p:nvSpPr>
          <p:cNvPr id="13316" name="Text Box 4"/>
          <p:cNvSpPr txBox="1">
            <a:spLocks noChangeArrowheads="1"/>
          </p:cNvSpPr>
          <p:nvPr/>
        </p:nvSpPr>
        <p:spPr bwMode="auto">
          <a:xfrm>
            <a:off x="3238500" y="1676400"/>
            <a:ext cx="2667000" cy="1187450"/>
          </a:xfrm>
          <a:prstGeom prst="rect">
            <a:avLst/>
          </a:prstGeom>
          <a:noFill/>
          <a:ln w="9525">
            <a:noFill/>
            <a:miter lim="800000"/>
            <a:headEnd/>
            <a:tailEnd/>
          </a:ln>
          <a:effectLst/>
        </p:spPr>
        <p:txBody>
          <a:bodyPr>
            <a:spAutoFit/>
          </a:bodyPr>
          <a:lstStyle/>
          <a:p>
            <a:pPr>
              <a:spcBef>
                <a:spcPct val="50000"/>
              </a:spcBef>
            </a:pPr>
            <a:r>
              <a:rPr lang="en-US"/>
              <a:t>Used to determine the thickness of the bark on trees.</a:t>
            </a:r>
          </a:p>
        </p:txBody>
      </p:sp>
      <p:pic>
        <p:nvPicPr>
          <p:cNvPr id="13318" name="Picture 6" descr="Bark guage"/>
          <p:cNvPicPr>
            <a:picLocks noChangeAspect="1" noChangeArrowheads="1"/>
          </p:cNvPicPr>
          <p:nvPr/>
        </p:nvPicPr>
        <p:blipFill>
          <a:blip r:embed="rId2" cstate="print"/>
          <a:srcRect/>
          <a:stretch>
            <a:fillRect/>
          </a:stretch>
        </p:blipFill>
        <p:spPr bwMode="auto">
          <a:xfrm>
            <a:off x="1676400" y="3581400"/>
            <a:ext cx="5981700" cy="2679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0-#ppt_w/2"/>
                                          </p:val>
                                        </p:tav>
                                        <p:tav tm="100000">
                                          <p:val>
                                            <p:strVal val="#ppt_x"/>
                                          </p:val>
                                        </p:tav>
                                      </p:tavLst>
                                    </p:anim>
                                    <p:anim calcmode="lin" valueType="num">
                                      <p:cBhvr additive="base">
                                        <p:cTn id="14"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4267200" cy="1752600"/>
          </a:xfrm>
        </p:spPr>
        <p:txBody>
          <a:bodyPr/>
          <a:lstStyle/>
          <a:p>
            <a:r>
              <a:rPr lang="en-US"/>
              <a:t>Tree Caliper</a:t>
            </a:r>
          </a:p>
        </p:txBody>
      </p:sp>
      <p:sp>
        <p:nvSpPr>
          <p:cNvPr id="57348" name="Text Box 4"/>
          <p:cNvSpPr txBox="1">
            <a:spLocks noChangeArrowheads="1"/>
          </p:cNvSpPr>
          <p:nvPr/>
        </p:nvSpPr>
        <p:spPr bwMode="auto">
          <a:xfrm>
            <a:off x="0" y="2133600"/>
            <a:ext cx="4114800" cy="822325"/>
          </a:xfrm>
          <a:prstGeom prst="rect">
            <a:avLst/>
          </a:prstGeom>
          <a:noFill/>
          <a:ln w="9525">
            <a:noFill/>
            <a:miter lim="800000"/>
            <a:headEnd/>
            <a:tailEnd/>
          </a:ln>
          <a:effectLst/>
        </p:spPr>
        <p:txBody>
          <a:bodyPr>
            <a:spAutoFit/>
          </a:bodyPr>
          <a:lstStyle/>
          <a:p>
            <a:pPr>
              <a:spcBef>
                <a:spcPct val="50000"/>
              </a:spcBef>
            </a:pPr>
            <a:r>
              <a:rPr lang="en-US"/>
              <a:t>Used to quickly measure tree diameter.</a:t>
            </a:r>
          </a:p>
        </p:txBody>
      </p:sp>
      <p:pic>
        <p:nvPicPr>
          <p:cNvPr id="57351" name="Picture 7" descr="Tree Caliper"/>
          <p:cNvPicPr>
            <a:picLocks noChangeAspect="1" noChangeArrowheads="1"/>
          </p:cNvPicPr>
          <p:nvPr/>
        </p:nvPicPr>
        <p:blipFill>
          <a:blip r:embed="rId2" cstate="print"/>
          <a:srcRect/>
          <a:stretch>
            <a:fillRect/>
          </a:stretch>
        </p:blipFill>
        <p:spPr bwMode="auto">
          <a:xfrm>
            <a:off x="4572000" y="762000"/>
            <a:ext cx="3114675" cy="5591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0-#ppt_w/2"/>
                                          </p:val>
                                        </p:tav>
                                        <p:tav tm="100000">
                                          <p:val>
                                            <p:strVal val="#ppt_x"/>
                                          </p:val>
                                        </p:tav>
                                      </p:tavLst>
                                    </p:anim>
                                    <p:anim calcmode="lin" valueType="num">
                                      <p:cBhvr additive="base">
                                        <p:cTn id="14"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r>
              <a:rPr lang="en-US" b="1"/>
              <a:t>Pulaski Forester Axe</a:t>
            </a:r>
          </a:p>
        </p:txBody>
      </p:sp>
      <p:sp>
        <p:nvSpPr>
          <p:cNvPr id="23557" name="Text Box 5"/>
          <p:cNvSpPr txBox="1">
            <a:spLocks noChangeArrowheads="1"/>
          </p:cNvSpPr>
          <p:nvPr/>
        </p:nvSpPr>
        <p:spPr bwMode="auto">
          <a:xfrm>
            <a:off x="609600" y="1905000"/>
            <a:ext cx="7924800" cy="822325"/>
          </a:xfrm>
          <a:prstGeom prst="rect">
            <a:avLst/>
          </a:prstGeom>
          <a:noFill/>
          <a:ln w="9525">
            <a:noFill/>
            <a:miter lim="800000"/>
            <a:headEnd/>
            <a:tailEnd/>
          </a:ln>
          <a:effectLst/>
        </p:spPr>
        <p:txBody>
          <a:bodyPr>
            <a:spAutoFit/>
          </a:bodyPr>
          <a:lstStyle/>
          <a:p>
            <a:pPr>
              <a:spcBef>
                <a:spcPct val="50000"/>
              </a:spcBef>
            </a:pPr>
            <a:r>
              <a:rPr lang="en-US"/>
              <a:t>Commonly used by firefighters to remove brush and clear areas of debris</a:t>
            </a:r>
          </a:p>
        </p:txBody>
      </p:sp>
      <p:pic>
        <p:nvPicPr>
          <p:cNvPr id="23558" name="Picture 6" descr="pulaski forester axe"/>
          <p:cNvPicPr>
            <a:picLocks noChangeAspect="1" noChangeArrowheads="1"/>
          </p:cNvPicPr>
          <p:nvPr/>
        </p:nvPicPr>
        <p:blipFill>
          <a:blip r:embed="rId3" cstate="print"/>
          <a:srcRect/>
          <a:stretch>
            <a:fillRect/>
          </a:stretch>
        </p:blipFill>
        <p:spPr bwMode="auto">
          <a:xfrm>
            <a:off x="1295400" y="3124200"/>
            <a:ext cx="6629400" cy="2959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500" fill="hold"/>
                                        <p:tgtEl>
                                          <p:spTgt spid="23557"/>
                                        </p:tgtEl>
                                        <p:attrNameLst>
                                          <p:attrName>ppt_x</p:attrName>
                                        </p:attrNameLst>
                                      </p:cBhvr>
                                      <p:tavLst>
                                        <p:tav tm="0">
                                          <p:val>
                                            <p:strVal val="0-#ppt_w/2"/>
                                          </p:val>
                                        </p:tav>
                                        <p:tav tm="100000">
                                          <p:val>
                                            <p:strVal val="#ppt_x"/>
                                          </p:val>
                                        </p:tav>
                                      </p:tavLst>
                                    </p:anim>
                                    <p:anim calcmode="lin" valueType="num">
                                      <p:cBhvr additive="base">
                                        <p:cTn id="12"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09600"/>
            <a:ext cx="3200400" cy="1143000"/>
          </a:xfrm>
        </p:spPr>
        <p:txBody>
          <a:bodyPr/>
          <a:lstStyle/>
          <a:p>
            <a:r>
              <a:rPr lang="en-US"/>
              <a:t>Stereoscope</a:t>
            </a:r>
          </a:p>
        </p:txBody>
      </p:sp>
      <p:sp>
        <p:nvSpPr>
          <p:cNvPr id="53252" name="Text Box 4"/>
          <p:cNvSpPr txBox="1">
            <a:spLocks noChangeArrowheads="1"/>
          </p:cNvSpPr>
          <p:nvPr/>
        </p:nvSpPr>
        <p:spPr bwMode="auto">
          <a:xfrm>
            <a:off x="0" y="2133600"/>
            <a:ext cx="3124200" cy="1187450"/>
          </a:xfrm>
          <a:prstGeom prst="rect">
            <a:avLst/>
          </a:prstGeom>
          <a:noFill/>
          <a:ln w="9525">
            <a:noFill/>
            <a:miter lim="800000"/>
            <a:headEnd/>
            <a:tailEnd/>
          </a:ln>
          <a:effectLst/>
        </p:spPr>
        <p:txBody>
          <a:bodyPr>
            <a:spAutoFit/>
          </a:bodyPr>
          <a:lstStyle/>
          <a:p>
            <a:pPr>
              <a:spcBef>
                <a:spcPct val="50000"/>
              </a:spcBef>
            </a:pPr>
            <a:r>
              <a:rPr lang="en-US"/>
              <a:t>A magnifying system designed for viewing arial photographs</a:t>
            </a:r>
          </a:p>
        </p:txBody>
      </p:sp>
      <p:pic>
        <p:nvPicPr>
          <p:cNvPr id="53253" name="Picture 5" descr="stereoscope"/>
          <p:cNvPicPr>
            <a:picLocks noChangeAspect="1" noChangeArrowheads="1"/>
          </p:cNvPicPr>
          <p:nvPr/>
        </p:nvPicPr>
        <p:blipFill>
          <a:blip r:embed="rId2" cstate="print"/>
          <a:srcRect/>
          <a:stretch>
            <a:fillRect/>
          </a:stretch>
        </p:blipFill>
        <p:spPr bwMode="auto">
          <a:xfrm>
            <a:off x="3200400" y="1676400"/>
            <a:ext cx="5486400" cy="3495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ox(in)">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ssolve">
                                      <p:cBhvr>
                                        <p:cTn id="12"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2"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627</TotalTime>
  <Words>995</Words>
  <Application>Microsoft Office PowerPoint</Application>
  <PresentationFormat>On-screen Show (4:3)</PresentationFormat>
  <Paragraphs>128</Paragraphs>
  <Slides>55</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9" baseType="lpstr">
      <vt:lpstr>Times New Roman</vt:lpstr>
      <vt:lpstr>Default Design</vt:lpstr>
      <vt:lpstr>Microsoft Clip Gallery</vt:lpstr>
      <vt:lpstr>Adobe Photoshop Image</vt:lpstr>
      <vt:lpstr>Forestry Equipment Identification for the  National Forestry CDE</vt:lpstr>
      <vt:lpstr>Objectives</vt:lpstr>
      <vt:lpstr>Tree Stick</vt:lpstr>
      <vt:lpstr>Diameter Tape</vt:lpstr>
      <vt:lpstr>Increment Borer</vt:lpstr>
      <vt:lpstr>Bark Gauge</vt:lpstr>
      <vt:lpstr>Tree Caliper</vt:lpstr>
      <vt:lpstr>Pulaski Forester Axe</vt:lpstr>
      <vt:lpstr>Stereoscope</vt:lpstr>
      <vt:lpstr>GPS Receiver</vt:lpstr>
      <vt:lpstr>Soil Sampler</vt:lpstr>
      <vt:lpstr>Wheeler Caliper</vt:lpstr>
      <vt:lpstr>Wedge Prism</vt:lpstr>
      <vt:lpstr>Relaskop</vt:lpstr>
      <vt:lpstr>Staff Compass</vt:lpstr>
      <vt:lpstr>Hand Compass</vt:lpstr>
      <vt:lpstr>Planting Bar</vt:lpstr>
      <vt:lpstr>Log Rule</vt:lpstr>
      <vt:lpstr>Planimeter</vt:lpstr>
      <vt:lpstr>Survey Instrument (level)</vt:lpstr>
      <vt:lpstr>Survey Instrument</vt:lpstr>
      <vt:lpstr>Hip Chain</vt:lpstr>
      <vt:lpstr>Plastic Flagging</vt:lpstr>
      <vt:lpstr>Tree Marking Gun</vt:lpstr>
      <vt:lpstr>Logger’s Tape</vt:lpstr>
      <vt:lpstr>Clinometer</vt:lpstr>
      <vt:lpstr>Hypo-Hatchet</vt:lpstr>
      <vt:lpstr>Canthook</vt:lpstr>
      <vt:lpstr>Chainsaw</vt:lpstr>
      <vt:lpstr>Chainsaw</vt:lpstr>
      <vt:lpstr>Safety Hard Hat</vt:lpstr>
      <vt:lpstr>Chainsaw Chaps</vt:lpstr>
      <vt:lpstr>Safety Glasses</vt:lpstr>
      <vt:lpstr>Altimeter</vt:lpstr>
      <vt:lpstr>Tally Meter</vt:lpstr>
      <vt:lpstr>Fiberglass Measuring Tape</vt:lpstr>
      <vt:lpstr>Fire Rake</vt:lpstr>
      <vt:lpstr>Drip Torch</vt:lpstr>
      <vt:lpstr>Data Recorder</vt:lpstr>
      <vt:lpstr>Fire Weather Kit</vt:lpstr>
      <vt:lpstr>Fire Weather Kit</vt:lpstr>
      <vt:lpstr>Tally Book</vt:lpstr>
      <vt:lpstr>Fire Swatter</vt:lpstr>
      <vt:lpstr>Dot Grid</vt:lpstr>
      <vt:lpstr>Back-pack Fire Pump</vt:lpstr>
      <vt:lpstr>Plant Press</vt:lpstr>
      <vt:lpstr>Current Meter</vt:lpstr>
      <vt:lpstr>Flow Meter</vt:lpstr>
      <vt:lpstr>Soil Test Kit</vt:lpstr>
      <vt:lpstr>Water Sampler</vt:lpstr>
      <vt:lpstr>Densiometer</vt:lpstr>
      <vt:lpstr>Water Test Kit</vt:lpstr>
      <vt:lpstr>pH Meter</vt:lpstr>
      <vt:lpstr>Hand Lens</vt:lpstr>
      <vt:lpstr>The End</vt:lpstr>
    </vt:vector>
  </TitlesOfParts>
  <Company>UGA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Forestry Equipment Identification for the  National Forestry CDE</dc:title>
  <dc:creator>UGA CAES OIT</dc:creator>
  <cp:lastModifiedBy>sstudent</cp:lastModifiedBy>
  <cp:revision>27</cp:revision>
  <dcterms:created xsi:type="dcterms:W3CDTF">2002-06-27T16:30:49Z</dcterms:created>
  <dcterms:modified xsi:type="dcterms:W3CDTF">2010-03-08T18:39:34Z</dcterms:modified>
</cp:coreProperties>
</file>